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70" r:id="rId5"/>
    <p:sldId id="295" r:id="rId6"/>
    <p:sldId id="2132737927" r:id="rId7"/>
    <p:sldId id="2132737922" r:id="rId8"/>
    <p:sldId id="2132737928" r:id="rId9"/>
    <p:sldId id="325" r:id="rId10"/>
    <p:sldId id="2132737910" r:id="rId11"/>
    <p:sldId id="2132737909" r:id="rId12"/>
    <p:sldId id="2132737918" r:id="rId13"/>
    <p:sldId id="2132737919" r:id="rId14"/>
    <p:sldId id="2132737920" r:id="rId15"/>
    <p:sldId id="2132737921" r:id="rId16"/>
    <p:sldId id="2132737917" r:id="rId17"/>
    <p:sldId id="2132737924" r:id="rId18"/>
    <p:sldId id="2132737926" r:id="rId19"/>
    <p:sldId id="2132737913" r:id="rId20"/>
  </p:sldIdLst>
  <p:sldSz cx="121666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840" userDrawn="1">
          <p15:clr>
            <a:srgbClr val="A4A3A4"/>
          </p15:clr>
        </p15:guide>
        <p15:guide id="2" pos="38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1F59A2C-AFD1-A9CA-2BF1-43D79A306AE6}" name="John Moore" initials="JM" userId="S::jmoore@nbme.org::2776cf4f-ce9a-45ea-adcf-97e1a84a5d34" providerId="AD"/>
  <p188:author id="{4C12902F-1A27-23A3-3CB7-6B8E2C07A161}" name="Monica Cuddy" initials="MC" userId="S::MCuddy@nbme.org::7bf76d0c-a2a5-4763-98a5-96ab947d44b0" providerId="AD"/>
  <p188:author id="{C903893F-86C5-1BDD-6B6C-499D1BDF7FE3}" name="John Moore" initials="JM" userId="S::JMoore@nbme.org::2776cf4f-ce9a-45ea-adcf-97e1a84a5d34" providerId="AD"/>
  <p188:author id="{7363CE96-C062-88FB-5CFC-ACAB4CFAD43E}" name="Phil Reeves" initials="PR" userId="S::preeves@nbme.org::4c18f407-6145-42de-aa01-2b28569712e3" providerId="AD"/>
  <p188:author id="{16521998-F01D-8733-8371-B5CA2E2359F6}" name="Ann Nolan" initials="AN" userId="S::ANolan@nbme.org::d61f0096-10ba-430e-ad5d-3173a405c78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6600"/>
    <a:srgbClr val="0A0A0A"/>
    <a:srgbClr val="00B0DC"/>
    <a:srgbClr val="2475B8"/>
    <a:srgbClr val="084873"/>
    <a:srgbClr val="3B3A3A"/>
    <a:srgbClr val="00B3DF"/>
    <a:srgbClr val="2175B7"/>
    <a:srgbClr val="04B2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F2D226-A410-4A43-975C-4B766C09BA71}" v="3" dt="2026-03-06T19:12:48.400"/>
    <p1510:client id="{FD881EAD-408C-D79E-5F55-975AE3E67F37}" v="21" dt="2026-03-06T15:32:00.141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2700" y="84"/>
      </p:cViewPr>
      <p:guideLst>
        <p:guide orient="horz" pos="840"/>
        <p:guide pos="385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Clinical Reasoning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Sheet1!$C$1:$G$1</c:f>
              <c:strCache>
                <c:ptCount val="5"/>
                <c:pt idx="0">
                  <c:v>School A</c:v>
                </c:pt>
                <c:pt idx="1">
                  <c:v>School B</c:v>
                </c:pt>
                <c:pt idx="2">
                  <c:v>School C</c:v>
                </c:pt>
                <c:pt idx="3">
                  <c:v>School D</c:v>
                </c:pt>
                <c:pt idx="4">
                  <c:v>School E</c:v>
                </c:pt>
              </c:strCache>
            </c:strRef>
          </c:cat>
          <c:val>
            <c:numRef>
              <c:f>Sheet1!$C$2:$G$2</c:f>
              <c:numCache>
                <c:formatCode>General</c:formatCode>
                <c:ptCount val="5"/>
                <c:pt idx="0">
                  <c:v>26</c:v>
                </c:pt>
                <c:pt idx="1">
                  <c:v>14</c:v>
                </c:pt>
                <c:pt idx="2">
                  <c:v>9</c:v>
                </c:pt>
                <c:pt idx="3">
                  <c:v>8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F9-4C9E-953E-211B6165AAAB}"/>
            </c:ext>
          </c:extLst>
        </c:ser>
        <c:ser>
          <c:idx val="1"/>
          <c:order val="1"/>
          <c:tx>
            <c:strRef>
              <c:f>Sheet1!$B$3</c:f>
              <c:strCache>
                <c:ptCount val="1"/>
                <c:pt idx="0">
                  <c:v>Communication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Sheet1!$C$1:$G$1</c:f>
              <c:strCache>
                <c:ptCount val="5"/>
                <c:pt idx="0">
                  <c:v>School A</c:v>
                </c:pt>
                <c:pt idx="1">
                  <c:v>School B</c:v>
                </c:pt>
                <c:pt idx="2">
                  <c:v>School C</c:v>
                </c:pt>
                <c:pt idx="3">
                  <c:v>School D</c:v>
                </c:pt>
                <c:pt idx="4">
                  <c:v>School E</c:v>
                </c:pt>
              </c:strCache>
            </c:strRef>
          </c:cat>
          <c:val>
            <c:numRef>
              <c:f>Sheet1!$C$3:$G$3</c:f>
              <c:numCache>
                <c:formatCode>General</c:formatCode>
                <c:ptCount val="5"/>
                <c:pt idx="0">
                  <c:v>24</c:v>
                </c:pt>
                <c:pt idx="1">
                  <c:v>12</c:v>
                </c:pt>
                <c:pt idx="2">
                  <c:v>5</c:v>
                </c:pt>
                <c:pt idx="3">
                  <c:v>3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3F9-4C9E-953E-211B6165AAAB}"/>
            </c:ext>
          </c:extLst>
        </c:ser>
        <c:ser>
          <c:idx val="2"/>
          <c:order val="2"/>
          <c:tx>
            <c:strRef>
              <c:f>Sheet1!$B$4</c:f>
              <c:strCache>
                <c:ptCount val="1"/>
                <c:pt idx="0">
                  <c:v>Teamwork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Sheet1!$C$1:$G$1</c:f>
              <c:strCache>
                <c:ptCount val="5"/>
                <c:pt idx="0">
                  <c:v>School A</c:v>
                </c:pt>
                <c:pt idx="1">
                  <c:v>School B</c:v>
                </c:pt>
                <c:pt idx="2">
                  <c:v>School C</c:v>
                </c:pt>
                <c:pt idx="3">
                  <c:v>School D</c:v>
                </c:pt>
                <c:pt idx="4">
                  <c:v>School E</c:v>
                </c:pt>
              </c:strCache>
            </c:strRef>
          </c:cat>
          <c:val>
            <c:numRef>
              <c:f>Sheet1!$C$4:$G$4</c:f>
              <c:numCache>
                <c:formatCode>General</c:formatCode>
                <c:ptCount val="5"/>
                <c:pt idx="0">
                  <c:v>6</c:v>
                </c:pt>
                <c:pt idx="1">
                  <c:v>3</c:v>
                </c:pt>
                <c:pt idx="2">
                  <c:v>4</c:v>
                </c:pt>
                <c:pt idx="3">
                  <c:v>1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3F9-4C9E-953E-211B6165AA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80197600"/>
        <c:axId val="1380191360"/>
      </c:barChart>
      <c:catAx>
        <c:axId val="1380197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0191360"/>
        <c:crosses val="autoZero"/>
        <c:auto val="1"/>
        <c:lblAlgn val="ctr"/>
        <c:lblOffset val="100"/>
        <c:noMultiLvlLbl val="0"/>
      </c:catAx>
      <c:valAx>
        <c:axId val="1380191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0197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Sheet1!$B$19</c:f>
              <c:strCache>
                <c:ptCount val="1"/>
                <c:pt idx="0">
                  <c:v>N/A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Sheet1!$C$18:$G$18</c:f>
              <c:strCache>
                <c:ptCount val="5"/>
                <c:pt idx="0">
                  <c:v>School A
4, 5, &amp; 9 point scales</c:v>
                </c:pt>
                <c:pt idx="1">
                  <c:v>School B
2 point scales</c:v>
                </c:pt>
                <c:pt idx="2">
                  <c:v>School C
4 &amp; 5 point scales</c:v>
                </c:pt>
                <c:pt idx="3">
                  <c:v>School D
10 point scales</c:v>
                </c:pt>
                <c:pt idx="4">
                  <c:v>School E
4 point scales</c:v>
                </c:pt>
              </c:strCache>
            </c:strRef>
          </c:cat>
          <c:val>
            <c:numRef>
              <c:f>Sheet1!$C$19:$G$19</c:f>
              <c:numCache>
                <c:formatCode>0%</c:formatCode>
                <c:ptCount val="5"/>
                <c:pt idx="0">
                  <c:v>8.6481446560647018E-2</c:v>
                </c:pt>
                <c:pt idx="1">
                  <c:v>5.8927237216374578E-2</c:v>
                </c:pt>
                <c:pt idx="2">
                  <c:v>6.3540866000512425E-2</c:v>
                </c:pt>
                <c:pt idx="3">
                  <c:v>4.4398335938839004E-2</c:v>
                </c:pt>
                <c:pt idx="4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C5-46CF-A90C-2844E14E15FF}"/>
            </c:ext>
          </c:extLst>
        </c:ser>
        <c:ser>
          <c:idx val="1"/>
          <c:order val="1"/>
          <c:tx>
            <c:strRef>
              <c:f>Sheet1!$B$20</c:f>
              <c:strCache>
                <c:ptCount val="1"/>
                <c:pt idx="0">
                  <c:v>Negative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Sheet1!$C$18:$G$18</c:f>
              <c:strCache>
                <c:ptCount val="5"/>
                <c:pt idx="0">
                  <c:v>School A
4, 5, &amp; 9 point scales</c:v>
                </c:pt>
                <c:pt idx="1">
                  <c:v>School B
2 point scales</c:v>
                </c:pt>
                <c:pt idx="2">
                  <c:v>School C
4 &amp; 5 point scales</c:v>
                </c:pt>
                <c:pt idx="3">
                  <c:v>School D
10 point scales</c:v>
                </c:pt>
                <c:pt idx="4">
                  <c:v>School E
4 point scales</c:v>
                </c:pt>
              </c:strCache>
            </c:strRef>
          </c:cat>
          <c:val>
            <c:numRef>
              <c:f>Sheet1!$C$20:$G$20</c:f>
              <c:numCache>
                <c:formatCode>0%</c:formatCode>
                <c:ptCount val="5"/>
                <c:pt idx="0">
                  <c:v>5.6163178075303286E-2</c:v>
                </c:pt>
                <c:pt idx="1">
                  <c:v>3.8373815360012585E-3</c:v>
                </c:pt>
                <c:pt idx="2">
                  <c:v>2.5987335749057499E-3</c:v>
                </c:pt>
                <c:pt idx="3">
                  <c:v>7.0143501903490682E-2</c:v>
                </c:pt>
                <c:pt idx="4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C5-46CF-A90C-2844E14E15FF}"/>
            </c:ext>
          </c:extLst>
        </c:ser>
        <c:ser>
          <c:idx val="2"/>
          <c:order val="2"/>
          <c:tx>
            <c:strRef>
              <c:f>Sheet1!$B$21</c:f>
              <c:strCache>
                <c:ptCount val="1"/>
                <c:pt idx="0">
                  <c:v>Positive (Not Highest Point)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Sheet1!$C$18:$G$18</c:f>
              <c:strCache>
                <c:ptCount val="5"/>
                <c:pt idx="0">
                  <c:v>School A
4, 5, &amp; 9 point scales</c:v>
                </c:pt>
                <c:pt idx="1">
                  <c:v>School B
2 point scales</c:v>
                </c:pt>
                <c:pt idx="2">
                  <c:v>School C
4 &amp; 5 point scales</c:v>
                </c:pt>
                <c:pt idx="3">
                  <c:v>School D
10 point scales</c:v>
                </c:pt>
                <c:pt idx="4">
                  <c:v>School E
4 point scales</c:v>
                </c:pt>
              </c:strCache>
            </c:strRef>
          </c:cat>
          <c:val>
            <c:numRef>
              <c:f>Sheet1!$C$21:$G$21</c:f>
              <c:numCache>
                <c:formatCode>0%</c:formatCode>
                <c:ptCount val="5"/>
                <c:pt idx="0">
                  <c:v>0.44395206067844195</c:v>
                </c:pt>
                <c:pt idx="1">
                  <c:v>0</c:v>
                </c:pt>
                <c:pt idx="2">
                  <c:v>0.46601515317887338</c:v>
                </c:pt>
                <c:pt idx="3">
                  <c:v>0.50844755143060438</c:v>
                </c:pt>
                <c:pt idx="4">
                  <c:v>0.33999999999999997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0C5-46CF-A90C-2844E14E15FF}"/>
            </c:ext>
          </c:extLst>
        </c:ser>
        <c:ser>
          <c:idx val="3"/>
          <c:order val="3"/>
          <c:tx>
            <c:strRef>
              <c:f>Sheet1!$B$22</c:f>
              <c:strCache>
                <c:ptCount val="1"/>
                <c:pt idx="0">
                  <c:v>Highest Point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Sheet1!$C$18:$G$18</c:f>
              <c:strCache>
                <c:ptCount val="5"/>
                <c:pt idx="0">
                  <c:v>School A
4, 5, &amp; 9 point scales</c:v>
                </c:pt>
                <c:pt idx="1">
                  <c:v>School B
2 point scales</c:v>
                </c:pt>
                <c:pt idx="2">
                  <c:v>School C
4 &amp; 5 point scales</c:v>
                </c:pt>
                <c:pt idx="3">
                  <c:v>School D
10 point scales</c:v>
                </c:pt>
                <c:pt idx="4">
                  <c:v>School E
4 point scales</c:v>
                </c:pt>
              </c:strCache>
            </c:strRef>
          </c:cat>
          <c:val>
            <c:numRef>
              <c:f>Sheet1!$C$22:$G$22</c:f>
              <c:numCache>
                <c:formatCode>0%</c:formatCode>
                <c:ptCount val="5"/>
                <c:pt idx="0">
                  <c:v>0.30357030611603497</c:v>
                </c:pt>
                <c:pt idx="1">
                  <c:v>0.93723538124762418</c:v>
                </c:pt>
                <c:pt idx="2">
                  <c:v>0.43812451960030746</c:v>
                </c:pt>
                <c:pt idx="3">
                  <c:v>0.37701061072706593</c:v>
                </c:pt>
                <c:pt idx="4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0C5-46CF-A90C-2844E14E15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68736447"/>
        <c:axId val="1068736927"/>
      </c:barChart>
      <c:catAx>
        <c:axId val="10687364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8736927"/>
        <c:crosses val="autoZero"/>
        <c:auto val="1"/>
        <c:lblAlgn val="ctr"/>
        <c:lblOffset val="100"/>
        <c:noMultiLvlLbl val="0"/>
      </c:catAx>
      <c:valAx>
        <c:axId val="10687369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87364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>
                <a:solidFill>
                  <a:schemeClr val="tx1"/>
                </a:solidFill>
              </a:rPr>
              <a:t>Percent Positive Comments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Sheet1!$G$9</c:f>
              <c:strCache>
                <c:ptCount val="1"/>
                <c:pt idx="0">
                  <c:v>School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Sheet1!$F$10:$F$15</c:f>
              <c:strCache>
                <c:ptCount val="6"/>
                <c:pt idx="0">
                  <c:v>Clinical Reasoning</c:v>
                </c:pt>
                <c:pt idx="1">
                  <c:v>Communication</c:v>
                </c:pt>
                <c:pt idx="2">
                  <c:v>Teamwork</c:v>
                </c:pt>
                <c:pt idx="3">
                  <c:v>Leadership</c:v>
                </c:pt>
                <c:pt idx="4">
                  <c:v>Professionalism</c:v>
                </c:pt>
                <c:pt idx="5">
                  <c:v>Patient Care</c:v>
                </c:pt>
              </c:strCache>
            </c:strRef>
          </c:cat>
          <c:val>
            <c:numRef>
              <c:f>Sheet1!$G$10:$G$15</c:f>
              <c:numCache>
                <c:formatCode>General</c:formatCode>
                <c:ptCount val="6"/>
                <c:pt idx="0">
                  <c:v>83</c:v>
                </c:pt>
                <c:pt idx="1">
                  <c:v>78</c:v>
                </c:pt>
                <c:pt idx="2">
                  <c:v>87</c:v>
                </c:pt>
                <c:pt idx="3">
                  <c:v>86</c:v>
                </c:pt>
                <c:pt idx="4">
                  <c:v>79</c:v>
                </c:pt>
                <c:pt idx="5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81-4CC5-BD0B-6C7608001A74}"/>
            </c:ext>
          </c:extLst>
        </c:ser>
        <c:ser>
          <c:idx val="1"/>
          <c:order val="1"/>
          <c:tx>
            <c:strRef>
              <c:f>Sheet1!$H$9</c:f>
              <c:strCache>
                <c:ptCount val="1"/>
                <c:pt idx="0">
                  <c:v>School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Sheet1!$F$10:$F$15</c:f>
              <c:strCache>
                <c:ptCount val="6"/>
                <c:pt idx="0">
                  <c:v>Clinical Reasoning</c:v>
                </c:pt>
                <c:pt idx="1">
                  <c:v>Communication</c:v>
                </c:pt>
                <c:pt idx="2">
                  <c:v>Teamwork</c:v>
                </c:pt>
                <c:pt idx="3">
                  <c:v>Leadership</c:v>
                </c:pt>
                <c:pt idx="4">
                  <c:v>Professionalism</c:v>
                </c:pt>
                <c:pt idx="5">
                  <c:v>Patient Care</c:v>
                </c:pt>
              </c:strCache>
            </c:strRef>
          </c:cat>
          <c:val>
            <c:numRef>
              <c:f>Sheet1!$H$10:$H$15</c:f>
              <c:numCache>
                <c:formatCode>General</c:formatCode>
                <c:ptCount val="6"/>
                <c:pt idx="0">
                  <c:v>49</c:v>
                </c:pt>
                <c:pt idx="1">
                  <c:v>60</c:v>
                </c:pt>
                <c:pt idx="2">
                  <c:v>64</c:v>
                </c:pt>
                <c:pt idx="3">
                  <c:v>57</c:v>
                </c:pt>
                <c:pt idx="4">
                  <c:v>62</c:v>
                </c:pt>
                <c:pt idx="5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81-4CC5-BD0B-6C7608001A74}"/>
            </c:ext>
          </c:extLst>
        </c:ser>
        <c:ser>
          <c:idx val="2"/>
          <c:order val="2"/>
          <c:tx>
            <c:strRef>
              <c:f>Sheet1!$I$9</c:f>
              <c:strCache>
                <c:ptCount val="1"/>
                <c:pt idx="0">
                  <c:v>School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Sheet1!$F$10:$F$15</c:f>
              <c:strCache>
                <c:ptCount val="6"/>
                <c:pt idx="0">
                  <c:v>Clinical Reasoning</c:v>
                </c:pt>
                <c:pt idx="1">
                  <c:v>Communication</c:v>
                </c:pt>
                <c:pt idx="2">
                  <c:v>Teamwork</c:v>
                </c:pt>
                <c:pt idx="3">
                  <c:v>Leadership</c:v>
                </c:pt>
                <c:pt idx="4">
                  <c:v>Professionalism</c:v>
                </c:pt>
                <c:pt idx="5">
                  <c:v>Patient Care</c:v>
                </c:pt>
              </c:strCache>
            </c:strRef>
          </c:cat>
          <c:val>
            <c:numRef>
              <c:f>Sheet1!$I$10:$I$15</c:f>
              <c:numCache>
                <c:formatCode>General</c:formatCode>
                <c:ptCount val="6"/>
                <c:pt idx="0">
                  <c:v>61</c:v>
                </c:pt>
                <c:pt idx="1">
                  <c:v>63</c:v>
                </c:pt>
                <c:pt idx="2">
                  <c:v>57</c:v>
                </c:pt>
                <c:pt idx="3">
                  <c:v>69</c:v>
                </c:pt>
                <c:pt idx="4">
                  <c:v>57</c:v>
                </c:pt>
                <c:pt idx="5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681-4CC5-BD0B-6C7608001A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69956304"/>
        <c:axId val="930122111"/>
      </c:barChart>
      <c:catAx>
        <c:axId val="1969956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0122111"/>
        <c:crosses val="autoZero"/>
        <c:auto val="1"/>
        <c:lblAlgn val="ctr"/>
        <c:lblOffset val="100"/>
        <c:noMultiLvlLbl val="0"/>
      </c:catAx>
      <c:valAx>
        <c:axId val="9301221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9956304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>
                <a:solidFill>
                  <a:schemeClr val="tx1"/>
                </a:solidFill>
              </a:rPr>
              <a:t>Percent of Students with Comments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Sheet1!$L$9</c:f>
              <c:strCache>
                <c:ptCount val="1"/>
                <c:pt idx="0">
                  <c:v>School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Sheet1!$K$10:$K$15</c:f>
              <c:strCache>
                <c:ptCount val="6"/>
                <c:pt idx="0">
                  <c:v>Clinical Reasoning</c:v>
                </c:pt>
                <c:pt idx="1">
                  <c:v>Communication</c:v>
                </c:pt>
                <c:pt idx="2">
                  <c:v>Teamwork</c:v>
                </c:pt>
                <c:pt idx="3">
                  <c:v>Leadership</c:v>
                </c:pt>
                <c:pt idx="4">
                  <c:v>Professionalism</c:v>
                </c:pt>
                <c:pt idx="5">
                  <c:v>Patient Care</c:v>
                </c:pt>
              </c:strCache>
            </c:strRef>
          </c:cat>
          <c:val>
            <c:numRef>
              <c:f>Sheet1!$L$10:$L$15</c:f>
              <c:numCache>
                <c:formatCode>General</c:formatCode>
                <c:ptCount val="6"/>
                <c:pt idx="0">
                  <c:v>60</c:v>
                </c:pt>
                <c:pt idx="1">
                  <c:v>66</c:v>
                </c:pt>
                <c:pt idx="2">
                  <c:v>81</c:v>
                </c:pt>
                <c:pt idx="3">
                  <c:v>35</c:v>
                </c:pt>
                <c:pt idx="4">
                  <c:v>38</c:v>
                </c:pt>
                <c:pt idx="5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5B-49E6-9AED-C2BC66AFFA32}"/>
            </c:ext>
          </c:extLst>
        </c:ser>
        <c:ser>
          <c:idx val="1"/>
          <c:order val="1"/>
          <c:tx>
            <c:strRef>
              <c:f>Sheet1!$M$9</c:f>
              <c:strCache>
                <c:ptCount val="1"/>
                <c:pt idx="0">
                  <c:v>School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Sheet1!$K$10:$K$15</c:f>
              <c:strCache>
                <c:ptCount val="6"/>
                <c:pt idx="0">
                  <c:v>Clinical Reasoning</c:v>
                </c:pt>
                <c:pt idx="1">
                  <c:v>Communication</c:v>
                </c:pt>
                <c:pt idx="2">
                  <c:v>Teamwork</c:v>
                </c:pt>
                <c:pt idx="3">
                  <c:v>Leadership</c:v>
                </c:pt>
                <c:pt idx="4">
                  <c:v>Professionalism</c:v>
                </c:pt>
                <c:pt idx="5">
                  <c:v>Patient Care</c:v>
                </c:pt>
              </c:strCache>
            </c:strRef>
          </c:cat>
          <c:val>
            <c:numRef>
              <c:f>Sheet1!$M$10:$M$15</c:f>
              <c:numCache>
                <c:formatCode>General</c:formatCode>
                <c:ptCount val="6"/>
                <c:pt idx="0">
                  <c:v>74</c:v>
                </c:pt>
                <c:pt idx="1">
                  <c:v>76</c:v>
                </c:pt>
                <c:pt idx="2">
                  <c:v>74</c:v>
                </c:pt>
                <c:pt idx="3">
                  <c:v>65</c:v>
                </c:pt>
                <c:pt idx="4">
                  <c:v>72</c:v>
                </c:pt>
                <c:pt idx="5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5B-49E6-9AED-C2BC66AFFA32}"/>
            </c:ext>
          </c:extLst>
        </c:ser>
        <c:ser>
          <c:idx val="2"/>
          <c:order val="2"/>
          <c:tx>
            <c:strRef>
              <c:f>Sheet1!$N$9</c:f>
              <c:strCache>
                <c:ptCount val="1"/>
                <c:pt idx="0">
                  <c:v>School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Sheet1!$K$10:$K$15</c:f>
              <c:strCache>
                <c:ptCount val="6"/>
                <c:pt idx="0">
                  <c:v>Clinical Reasoning</c:v>
                </c:pt>
                <c:pt idx="1">
                  <c:v>Communication</c:v>
                </c:pt>
                <c:pt idx="2">
                  <c:v>Teamwork</c:v>
                </c:pt>
                <c:pt idx="3">
                  <c:v>Leadership</c:v>
                </c:pt>
                <c:pt idx="4">
                  <c:v>Professionalism</c:v>
                </c:pt>
                <c:pt idx="5">
                  <c:v>Patient Care</c:v>
                </c:pt>
              </c:strCache>
            </c:strRef>
          </c:cat>
          <c:val>
            <c:numRef>
              <c:f>Sheet1!$N$10:$N$15</c:f>
              <c:numCache>
                <c:formatCode>General</c:formatCode>
                <c:ptCount val="6"/>
                <c:pt idx="0">
                  <c:v>49</c:v>
                </c:pt>
                <c:pt idx="1">
                  <c:v>59</c:v>
                </c:pt>
                <c:pt idx="2">
                  <c:v>81</c:v>
                </c:pt>
                <c:pt idx="3">
                  <c:v>20</c:v>
                </c:pt>
                <c:pt idx="4">
                  <c:v>75</c:v>
                </c:pt>
                <c:pt idx="5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25B-49E6-9AED-C2BC66AFFA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1235007"/>
        <c:axId val="631235487"/>
      </c:barChart>
      <c:catAx>
        <c:axId val="6312350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1235487"/>
        <c:crosses val="autoZero"/>
        <c:auto val="1"/>
        <c:lblAlgn val="ctr"/>
        <c:lblOffset val="100"/>
        <c:noMultiLvlLbl val="0"/>
      </c:catAx>
      <c:valAx>
        <c:axId val="631235487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1235007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0FB7600-F6AD-0340-B883-B2770C8582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CC7A01-52BE-D844-8C10-3249A0849F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A80162-5CDF-9749-9F69-0CCA839C3FE0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837BB3-F16F-0F45-B60D-97A79EF154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F11126-9A08-524F-9CBD-A2226EC77D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F8C32-8718-6445-8F5F-437FDD9BD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523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3" name="Shape 12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2854445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7350" y="685800"/>
            <a:ext cx="60833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7834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7350" y="685800"/>
            <a:ext cx="60833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41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7350" y="685800"/>
            <a:ext cx="60833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573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bk object 19"/>
          <p:cNvSpPr/>
          <p:nvPr/>
        </p:nvSpPr>
        <p:spPr>
          <a:xfrm>
            <a:off x="-5" y="2463975"/>
            <a:ext cx="7155359" cy="3536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8400" y="0"/>
                </a:lnTo>
                <a:lnTo>
                  <a:pt x="0" y="118"/>
                </a:lnTo>
                <a:lnTo>
                  <a:pt x="0" y="21600"/>
                </a:lnTo>
                <a:lnTo>
                  <a:pt x="15000" y="21482"/>
                </a:lnTo>
                <a:lnTo>
                  <a:pt x="21600" y="0"/>
                </a:lnTo>
                <a:close/>
              </a:path>
            </a:pathLst>
          </a:custGeom>
          <a:solidFill>
            <a:srgbClr val="00B3DF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01" name="object 3"/>
          <p:cNvSpPr/>
          <p:nvPr/>
        </p:nvSpPr>
        <p:spPr>
          <a:xfrm>
            <a:off x="-5" y="857249"/>
            <a:ext cx="9684613" cy="37756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16365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2175B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02" name="Title Text"/>
          <p:cNvSpPr txBox="1">
            <a:spLocks noGrp="1"/>
          </p:cNvSpPr>
          <p:nvPr>
            <p:ph type="title"/>
          </p:nvPr>
        </p:nvSpPr>
        <p:spPr>
          <a:xfrm>
            <a:off x="952500" y="1587500"/>
            <a:ext cx="5918200" cy="2387600"/>
          </a:xfrm>
          <a:prstGeom prst="rect">
            <a:avLst/>
          </a:prstGeom>
        </p:spPr>
        <p:txBody>
          <a:bodyPr>
            <a:normAutofit/>
          </a:bodyPr>
          <a:lstStyle>
            <a:lvl1pPr marR="5080" indent="12700">
              <a:lnSpc>
                <a:spcPct val="90000"/>
              </a:lnSpc>
              <a:spcBef>
                <a:spcPts val="400"/>
              </a:spcBef>
              <a:defRPr sz="4000" b="1" i="0" cap="none" spc="-1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3" name="Text"/>
          <p:cNvSpPr txBox="1">
            <a:spLocks noGrp="1"/>
          </p:cNvSpPr>
          <p:nvPr>
            <p:ph type="body" sz="quarter" idx="13"/>
          </p:nvPr>
        </p:nvSpPr>
        <p:spPr>
          <a:xfrm>
            <a:off x="952500" y="5151921"/>
            <a:ext cx="3629660" cy="330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2700">
              <a:spcBef>
                <a:spcPts val="100"/>
              </a:spcBef>
              <a:defRPr spc="-1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3C5C73-CE71-FE44-93F2-AE049FEB78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49" b="29373"/>
          <a:stretch/>
        </p:blipFill>
        <p:spPr>
          <a:xfrm>
            <a:off x="9893300" y="2019299"/>
            <a:ext cx="2273300" cy="483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04546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bk object 19"/>
          <p:cNvSpPr/>
          <p:nvPr/>
        </p:nvSpPr>
        <p:spPr>
          <a:xfrm>
            <a:off x="1" y="2463975"/>
            <a:ext cx="7155359" cy="3536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8400" y="0"/>
                </a:lnTo>
                <a:lnTo>
                  <a:pt x="0" y="118"/>
                </a:lnTo>
                <a:lnTo>
                  <a:pt x="0" y="21600"/>
                </a:lnTo>
                <a:lnTo>
                  <a:pt x="15000" y="21482"/>
                </a:lnTo>
                <a:lnTo>
                  <a:pt x="21600" y="0"/>
                </a:lnTo>
                <a:close/>
              </a:path>
            </a:pathLst>
          </a:custGeom>
          <a:solidFill>
            <a:srgbClr val="2175B8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01" name="object 3"/>
          <p:cNvSpPr/>
          <p:nvPr/>
        </p:nvSpPr>
        <p:spPr>
          <a:xfrm>
            <a:off x="-5" y="857249"/>
            <a:ext cx="9684613" cy="37756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16365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B4873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02" name="Title Text"/>
          <p:cNvSpPr txBox="1">
            <a:spLocks noGrp="1"/>
          </p:cNvSpPr>
          <p:nvPr>
            <p:ph type="title"/>
          </p:nvPr>
        </p:nvSpPr>
        <p:spPr>
          <a:xfrm>
            <a:off x="952500" y="1587500"/>
            <a:ext cx="5918200" cy="2387600"/>
          </a:xfrm>
          <a:prstGeom prst="rect">
            <a:avLst/>
          </a:prstGeom>
        </p:spPr>
        <p:txBody>
          <a:bodyPr>
            <a:normAutofit/>
          </a:bodyPr>
          <a:lstStyle>
            <a:lvl1pPr marR="5080" indent="12700">
              <a:lnSpc>
                <a:spcPct val="90000"/>
              </a:lnSpc>
              <a:spcBef>
                <a:spcPts val="400"/>
              </a:spcBef>
              <a:defRPr sz="4000" b="1" i="0" cap="none" spc="-1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3" name="Text"/>
          <p:cNvSpPr txBox="1">
            <a:spLocks noGrp="1"/>
          </p:cNvSpPr>
          <p:nvPr>
            <p:ph type="body" sz="quarter" idx="13"/>
          </p:nvPr>
        </p:nvSpPr>
        <p:spPr>
          <a:xfrm>
            <a:off x="952500" y="5151921"/>
            <a:ext cx="3629660" cy="330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2700">
              <a:spcBef>
                <a:spcPts val="100"/>
              </a:spcBef>
              <a:defRPr spc="-1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6A1DB1-0C6A-B844-9E91-C6A2EE1965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49" b="29373"/>
          <a:stretch/>
        </p:blipFill>
        <p:spPr>
          <a:xfrm>
            <a:off x="9893300" y="2019299"/>
            <a:ext cx="2273300" cy="483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7371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standing in a room&#10;&#10;Description automatically generated">
            <a:extLst>
              <a:ext uri="{FF2B5EF4-FFF2-40B4-BE49-F238E27FC236}">
                <a16:creationId xmlns:a16="http://schemas.microsoft.com/office/drawing/2014/main" id="{66EF8AE7-1A0D-854B-B397-0F359B740D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0" t="10221" r="378" b="22276"/>
          <a:stretch/>
        </p:blipFill>
        <p:spPr>
          <a:xfrm>
            <a:off x="-17222" y="0"/>
            <a:ext cx="12183821" cy="6858000"/>
          </a:xfrm>
          <a:prstGeom prst="rect">
            <a:avLst/>
          </a:prstGeom>
        </p:spPr>
      </p:pic>
      <p:sp>
        <p:nvSpPr>
          <p:cNvPr id="16" name="object 3"/>
          <p:cNvSpPr/>
          <p:nvPr/>
        </p:nvSpPr>
        <p:spPr>
          <a:xfrm>
            <a:off x="-4" y="166980"/>
            <a:ext cx="5889258" cy="2880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8536" y="0"/>
                </a:lnTo>
                <a:lnTo>
                  <a:pt x="0" y="118"/>
                </a:lnTo>
                <a:lnTo>
                  <a:pt x="0" y="21600"/>
                </a:lnTo>
                <a:lnTo>
                  <a:pt x="15068" y="21482"/>
                </a:lnTo>
                <a:lnTo>
                  <a:pt x="21600" y="0"/>
                </a:lnTo>
                <a:close/>
              </a:path>
            </a:pathLst>
          </a:custGeom>
          <a:solidFill>
            <a:srgbClr val="00B5E1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7" name="object 4"/>
          <p:cNvSpPr/>
          <p:nvPr/>
        </p:nvSpPr>
        <p:spPr>
          <a:xfrm>
            <a:off x="-1" y="0"/>
            <a:ext cx="7030861" cy="228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17235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77C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8" name="object 7"/>
          <p:cNvSpPr/>
          <p:nvPr/>
        </p:nvSpPr>
        <p:spPr>
          <a:xfrm>
            <a:off x="8810077" y="5143500"/>
            <a:ext cx="3351442" cy="1714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6806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533400" y="660400"/>
            <a:ext cx="5082531" cy="1072208"/>
          </a:xfrm>
          <a:prstGeom prst="rect">
            <a:avLst/>
          </a:prstGeom>
        </p:spPr>
        <p:txBody>
          <a:bodyPr anchor="ctr" anchorCtr="0"/>
          <a:lstStyle>
            <a:lvl1pPr indent="12700">
              <a:spcBef>
                <a:spcPts val="100"/>
              </a:spcBef>
              <a:defRPr b="1" i="0" spc="-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t>Title Text</a:t>
            </a:r>
          </a:p>
        </p:txBody>
      </p:sp>
      <p:sp>
        <p:nvSpPr>
          <p:cNvPr id="20" name="Text"/>
          <p:cNvSpPr txBox="1">
            <a:spLocks noGrp="1"/>
          </p:cNvSpPr>
          <p:nvPr>
            <p:ph type="body" sz="quarter" idx="13"/>
          </p:nvPr>
        </p:nvSpPr>
        <p:spPr>
          <a:xfrm>
            <a:off x="533400" y="2501900"/>
            <a:ext cx="3717966" cy="3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2700">
              <a:lnSpc>
                <a:spcPct val="80000"/>
              </a:lnSpc>
              <a:spcBef>
                <a:spcPts val="100"/>
              </a:spcBef>
              <a:defRPr cap="all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endParaRPr/>
          </a:p>
        </p:txBody>
      </p:sp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B4C8A6F6-B518-F04C-ABC2-4142D65711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308" y="5495276"/>
            <a:ext cx="1841534" cy="80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1602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itting at a desk&#10;&#10;Description automatically generated">
            <a:extLst>
              <a:ext uri="{FF2B5EF4-FFF2-40B4-BE49-F238E27FC236}">
                <a16:creationId xmlns:a16="http://schemas.microsoft.com/office/drawing/2014/main" id="{010ABD0F-C23A-784B-94BA-E2D1EB70B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49"/>
          <a:stretch/>
        </p:blipFill>
        <p:spPr>
          <a:xfrm flipH="1">
            <a:off x="-4" y="-1"/>
            <a:ext cx="12161523" cy="6858002"/>
          </a:xfrm>
          <a:prstGeom prst="rect">
            <a:avLst/>
          </a:prstGeom>
        </p:spPr>
      </p:pic>
      <p:sp>
        <p:nvSpPr>
          <p:cNvPr id="16" name="object 3"/>
          <p:cNvSpPr/>
          <p:nvPr/>
        </p:nvSpPr>
        <p:spPr>
          <a:xfrm>
            <a:off x="-4" y="166980"/>
            <a:ext cx="5889258" cy="2880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8536" y="0"/>
                </a:lnTo>
                <a:lnTo>
                  <a:pt x="0" y="118"/>
                </a:lnTo>
                <a:lnTo>
                  <a:pt x="0" y="21600"/>
                </a:lnTo>
                <a:lnTo>
                  <a:pt x="15068" y="21482"/>
                </a:lnTo>
                <a:lnTo>
                  <a:pt x="21600" y="0"/>
                </a:lnTo>
                <a:close/>
              </a:path>
            </a:pathLst>
          </a:custGeom>
          <a:solidFill>
            <a:srgbClr val="00B5E1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7" name="object 4"/>
          <p:cNvSpPr/>
          <p:nvPr/>
        </p:nvSpPr>
        <p:spPr>
          <a:xfrm>
            <a:off x="-1" y="0"/>
            <a:ext cx="7030861" cy="228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17235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77C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8" name="object 7"/>
          <p:cNvSpPr/>
          <p:nvPr/>
        </p:nvSpPr>
        <p:spPr>
          <a:xfrm>
            <a:off x="8810077" y="5143500"/>
            <a:ext cx="3351442" cy="1714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6806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533400" y="660400"/>
            <a:ext cx="5082531" cy="1072208"/>
          </a:xfrm>
          <a:prstGeom prst="rect">
            <a:avLst/>
          </a:prstGeom>
        </p:spPr>
        <p:txBody>
          <a:bodyPr anchor="ctr" anchorCtr="0"/>
          <a:lstStyle>
            <a:lvl1pPr indent="12700">
              <a:spcBef>
                <a:spcPts val="100"/>
              </a:spcBef>
              <a:defRPr b="1" i="0" spc="-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t>Title Text</a:t>
            </a:r>
          </a:p>
        </p:txBody>
      </p:sp>
      <p:sp>
        <p:nvSpPr>
          <p:cNvPr id="20" name="Text"/>
          <p:cNvSpPr txBox="1">
            <a:spLocks noGrp="1"/>
          </p:cNvSpPr>
          <p:nvPr>
            <p:ph type="body" sz="quarter" idx="13"/>
          </p:nvPr>
        </p:nvSpPr>
        <p:spPr>
          <a:xfrm>
            <a:off x="533400" y="2501900"/>
            <a:ext cx="3717966" cy="3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2700">
              <a:lnSpc>
                <a:spcPct val="80000"/>
              </a:lnSpc>
              <a:spcBef>
                <a:spcPts val="100"/>
              </a:spcBef>
              <a:defRPr cap="all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endParaRPr/>
          </a:p>
        </p:txBody>
      </p:sp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598F216C-10B9-404C-98BF-A1C81FBEEE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308" y="5495276"/>
            <a:ext cx="1841534" cy="80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0225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tanding in a kitchen&#10;&#10;Description automatically generated">
            <a:extLst>
              <a:ext uri="{FF2B5EF4-FFF2-40B4-BE49-F238E27FC236}">
                <a16:creationId xmlns:a16="http://schemas.microsoft.com/office/drawing/2014/main" id="{0398FEEA-26AF-C949-BD6C-20C50BDAE7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" t="7901" r="3628" b="14065"/>
          <a:stretch/>
        </p:blipFill>
        <p:spPr>
          <a:xfrm flipH="1">
            <a:off x="-5" y="-1"/>
            <a:ext cx="12161523" cy="6858001"/>
          </a:xfrm>
          <a:prstGeom prst="rect">
            <a:avLst/>
          </a:prstGeom>
        </p:spPr>
      </p:pic>
      <p:sp>
        <p:nvSpPr>
          <p:cNvPr id="16" name="object 3"/>
          <p:cNvSpPr/>
          <p:nvPr/>
        </p:nvSpPr>
        <p:spPr>
          <a:xfrm>
            <a:off x="-4" y="166980"/>
            <a:ext cx="5889258" cy="2880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8536" y="0"/>
                </a:lnTo>
                <a:lnTo>
                  <a:pt x="0" y="118"/>
                </a:lnTo>
                <a:lnTo>
                  <a:pt x="0" y="21600"/>
                </a:lnTo>
                <a:lnTo>
                  <a:pt x="15068" y="21482"/>
                </a:lnTo>
                <a:lnTo>
                  <a:pt x="21600" y="0"/>
                </a:lnTo>
                <a:close/>
              </a:path>
            </a:pathLst>
          </a:custGeom>
          <a:solidFill>
            <a:srgbClr val="00B5E1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7" name="object 4"/>
          <p:cNvSpPr/>
          <p:nvPr/>
        </p:nvSpPr>
        <p:spPr>
          <a:xfrm>
            <a:off x="-1" y="0"/>
            <a:ext cx="7030861" cy="228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17235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77C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8" name="object 7"/>
          <p:cNvSpPr/>
          <p:nvPr/>
        </p:nvSpPr>
        <p:spPr>
          <a:xfrm>
            <a:off x="8810077" y="5143500"/>
            <a:ext cx="3351442" cy="1714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6806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533400" y="660400"/>
            <a:ext cx="5082531" cy="1072208"/>
          </a:xfrm>
          <a:prstGeom prst="rect">
            <a:avLst/>
          </a:prstGeom>
        </p:spPr>
        <p:txBody>
          <a:bodyPr anchor="ctr" anchorCtr="0"/>
          <a:lstStyle>
            <a:lvl1pPr indent="12700">
              <a:spcBef>
                <a:spcPts val="100"/>
              </a:spcBef>
              <a:defRPr b="1" i="0" spc="-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t>Title Text</a:t>
            </a:r>
          </a:p>
        </p:txBody>
      </p:sp>
      <p:sp>
        <p:nvSpPr>
          <p:cNvPr id="20" name="Text"/>
          <p:cNvSpPr txBox="1">
            <a:spLocks noGrp="1"/>
          </p:cNvSpPr>
          <p:nvPr>
            <p:ph type="body" sz="quarter" idx="13"/>
          </p:nvPr>
        </p:nvSpPr>
        <p:spPr>
          <a:xfrm>
            <a:off x="533400" y="2501900"/>
            <a:ext cx="3717966" cy="3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2700">
              <a:lnSpc>
                <a:spcPct val="80000"/>
              </a:lnSpc>
              <a:spcBef>
                <a:spcPts val="100"/>
              </a:spcBef>
              <a:defRPr cap="all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endParaRPr/>
          </a:p>
        </p:txBody>
      </p:sp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9B52E501-0CC6-5445-807C-961141CB59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308" y="5495276"/>
            <a:ext cx="1841534" cy="80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7618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3465E841-175D-8747-8A11-520ECDEC0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" b="13263"/>
          <a:stretch/>
        </p:blipFill>
        <p:spPr>
          <a:xfrm flipH="1">
            <a:off x="-2" y="0"/>
            <a:ext cx="12161519" cy="6858000"/>
          </a:xfrm>
          <a:prstGeom prst="rect">
            <a:avLst/>
          </a:prstGeom>
        </p:spPr>
      </p:pic>
      <p:sp>
        <p:nvSpPr>
          <p:cNvPr id="3" name="bk object 17">
            <a:extLst>
              <a:ext uri="{FF2B5EF4-FFF2-40B4-BE49-F238E27FC236}">
                <a16:creationId xmlns:a16="http://schemas.microsoft.com/office/drawing/2014/main" id="{7C6D19D4-2675-1545-A1A3-52464FF3A909}"/>
              </a:ext>
            </a:extLst>
          </p:cNvPr>
          <p:cNvSpPr/>
          <p:nvPr userDrawn="1"/>
        </p:nvSpPr>
        <p:spPr>
          <a:xfrm>
            <a:off x="5" y="3730316"/>
            <a:ext cx="7711683" cy="2163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17834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2475B8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F981EE53-F7CA-CC46-9596-E42B2336C021}"/>
              </a:ext>
            </a:extLst>
          </p:cNvPr>
          <p:cNvSpPr/>
          <p:nvPr userDrawn="1"/>
        </p:nvSpPr>
        <p:spPr>
          <a:xfrm>
            <a:off x="8810077" y="5143500"/>
            <a:ext cx="3351442" cy="1714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6806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286903-AC29-5244-9C7F-3B9A09A14466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12700">
            <a:miter lim="400000"/>
          </a:ln>
        </p:spPr>
        <p:txBody>
          <a:bodyPr lIns="0" tIns="0" rIns="0" bIns="0" anchor="ctr" anchorCtr="0"/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FDCA114B-FF3E-C64E-9EFF-2E02994C30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308" y="5495276"/>
            <a:ext cx="1841534" cy="80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7466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itting at a table using a computer&#10;&#10;Description automatically generated">
            <a:extLst>
              <a:ext uri="{FF2B5EF4-FFF2-40B4-BE49-F238E27FC236}">
                <a16:creationId xmlns:a16="http://schemas.microsoft.com/office/drawing/2014/main" id="{14FC3B3C-8131-C646-AF18-814BAC299C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9" b="7689"/>
          <a:stretch/>
        </p:blipFill>
        <p:spPr>
          <a:xfrm>
            <a:off x="0" y="0"/>
            <a:ext cx="12161519" cy="6858000"/>
          </a:xfrm>
          <a:prstGeom prst="rect">
            <a:avLst/>
          </a:prstGeom>
        </p:spPr>
      </p:pic>
      <p:sp>
        <p:nvSpPr>
          <p:cNvPr id="3" name="bk object 17">
            <a:extLst>
              <a:ext uri="{FF2B5EF4-FFF2-40B4-BE49-F238E27FC236}">
                <a16:creationId xmlns:a16="http://schemas.microsoft.com/office/drawing/2014/main" id="{7C6D19D4-2675-1545-A1A3-52464FF3A909}"/>
              </a:ext>
            </a:extLst>
          </p:cNvPr>
          <p:cNvSpPr/>
          <p:nvPr userDrawn="1"/>
        </p:nvSpPr>
        <p:spPr>
          <a:xfrm>
            <a:off x="5" y="3730316"/>
            <a:ext cx="7711683" cy="2163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17834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2475B8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F981EE53-F7CA-CC46-9596-E42B2336C021}"/>
              </a:ext>
            </a:extLst>
          </p:cNvPr>
          <p:cNvSpPr/>
          <p:nvPr userDrawn="1"/>
        </p:nvSpPr>
        <p:spPr>
          <a:xfrm>
            <a:off x="8810077" y="5143500"/>
            <a:ext cx="3351442" cy="1714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6806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286903-AC29-5244-9C7F-3B9A09A14466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12700">
            <a:miter lim="400000"/>
          </a:ln>
        </p:spPr>
        <p:txBody>
          <a:bodyPr lIns="0" tIns="0" rIns="0" bIns="0" anchor="ctr" anchorCtr="0"/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B8953A41-A7AF-AD42-AAFD-5F82D6D89C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308" y="5495276"/>
            <a:ext cx="1841534" cy="80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1382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EFE5DDB7-A581-DC47-ACE9-7F4531E284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5" b="9989"/>
          <a:stretch/>
        </p:blipFill>
        <p:spPr>
          <a:xfrm flipH="1">
            <a:off x="-1" y="0"/>
            <a:ext cx="12166599" cy="6858000"/>
          </a:xfrm>
          <a:prstGeom prst="rect">
            <a:avLst/>
          </a:prstGeom>
        </p:spPr>
      </p:pic>
      <p:sp>
        <p:nvSpPr>
          <p:cNvPr id="3" name="bk object 17">
            <a:extLst>
              <a:ext uri="{FF2B5EF4-FFF2-40B4-BE49-F238E27FC236}">
                <a16:creationId xmlns:a16="http://schemas.microsoft.com/office/drawing/2014/main" id="{7C6D19D4-2675-1545-A1A3-52464FF3A909}"/>
              </a:ext>
            </a:extLst>
          </p:cNvPr>
          <p:cNvSpPr/>
          <p:nvPr userDrawn="1"/>
        </p:nvSpPr>
        <p:spPr>
          <a:xfrm>
            <a:off x="5" y="3730316"/>
            <a:ext cx="7711683" cy="2163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17834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2475B8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F981EE53-F7CA-CC46-9596-E42B2336C021}"/>
              </a:ext>
            </a:extLst>
          </p:cNvPr>
          <p:cNvSpPr/>
          <p:nvPr userDrawn="1"/>
        </p:nvSpPr>
        <p:spPr>
          <a:xfrm>
            <a:off x="8810077" y="5143500"/>
            <a:ext cx="3351442" cy="1714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6806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286903-AC29-5244-9C7F-3B9A09A14466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12700">
            <a:miter lim="400000"/>
          </a:ln>
        </p:spPr>
        <p:txBody>
          <a:bodyPr lIns="0" tIns="0" rIns="0" bIns="0" anchor="ctr" anchorCtr="0"/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DED55058-D766-D347-A9E0-EC7540BCB3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308" y="5495276"/>
            <a:ext cx="1841534" cy="80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48542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73E6BBEA-2E4E-0747-AE61-BEA53F5E4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6" b="7706"/>
          <a:stretch/>
        </p:blipFill>
        <p:spPr>
          <a:xfrm>
            <a:off x="0" y="-1"/>
            <a:ext cx="12161518" cy="6858001"/>
          </a:xfrm>
          <a:prstGeom prst="rect">
            <a:avLst/>
          </a:prstGeom>
        </p:spPr>
      </p:pic>
      <p:sp>
        <p:nvSpPr>
          <p:cNvPr id="3" name="bk object 17">
            <a:extLst>
              <a:ext uri="{FF2B5EF4-FFF2-40B4-BE49-F238E27FC236}">
                <a16:creationId xmlns:a16="http://schemas.microsoft.com/office/drawing/2014/main" id="{7C6D19D4-2675-1545-A1A3-52464FF3A909}"/>
              </a:ext>
            </a:extLst>
          </p:cNvPr>
          <p:cNvSpPr/>
          <p:nvPr userDrawn="1"/>
        </p:nvSpPr>
        <p:spPr>
          <a:xfrm>
            <a:off x="5" y="3730316"/>
            <a:ext cx="7711683" cy="2163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17834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2475B8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F981EE53-F7CA-CC46-9596-E42B2336C021}"/>
              </a:ext>
            </a:extLst>
          </p:cNvPr>
          <p:cNvSpPr/>
          <p:nvPr userDrawn="1"/>
        </p:nvSpPr>
        <p:spPr>
          <a:xfrm>
            <a:off x="8810077" y="5143500"/>
            <a:ext cx="3351442" cy="1714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6806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286903-AC29-5244-9C7F-3B9A09A14466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12700">
            <a:miter lim="400000"/>
          </a:ln>
        </p:spPr>
        <p:txBody>
          <a:bodyPr lIns="0" tIns="0" rIns="0" bIns="0" anchor="ctr" anchorCtr="0"/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68709219-2638-6646-A99F-78365B87AE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308" y="5495276"/>
            <a:ext cx="1841534" cy="80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33020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330" y="1481329"/>
            <a:ext cx="10949940" cy="4525963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50690" y="6407944"/>
            <a:ext cx="2554986" cy="365760"/>
          </a:xfrm>
          <a:prstGeom prst="rect">
            <a:avLst/>
          </a:prstGeom>
        </p:spPr>
        <p:txBody>
          <a:bodyPr/>
          <a:lstStyle/>
          <a:p>
            <a:fld id="{F1E0B134-B5B3-43B4-8107-77AEBB1911DF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27930" y="6407945"/>
            <a:ext cx="312771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5676" y="6407945"/>
            <a:ext cx="486664" cy="365125"/>
          </a:xfrm>
          <a:prstGeom prst="rect">
            <a:avLst/>
          </a:prstGeom>
        </p:spPr>
        <p:txBody>
          <a:bodyPr/>
          <a:lstStyle/>
          <a:p>
            <a:fld id="{70723F07-A572-4848-AD50-05313BECACB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2039899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6248" y="690880"/>
            <a:ext cx="11243966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CA520B1-DC84-A47D-1F5E-CCD567EB2D8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56248" y="2187363"/>
            <a:ext cx="3649980" cy="3633047"/>
          </a:xfrm>
        </p:spPr>
        <p:txBody>
          <a:bodyPr anchor="t">
            <a:normAutofit/>
          </a:bodyPr>
          <a:lstStyle>
            <a:lvl1pPr marL="342180" indent="-342180">
              <a:buFont typeface="+mj-lt"/>
              <a:buAutoNum type="arabicPeriod"/>
              <a:defRPr sz="1796"/>
            </a:lvl1pPr>
            <a:lvl2pPr marL="912480" indent="-342180">
              <a:buFont typeface="+mj-lt"/>
              <a:buAutoNum type="alphaLcPeriod"/>
              <a:defRPr sz="1796"/>
            </a:lvl2pPr>
            <a:lvl3pPr marL="1368720" indent="-342180">
              <a:buFont typeface="+mj-lt"/>
              <a:buAutoNum type="arabicPeriod"/>
              <a:defRPr sz="1796"/>
            </a:lvl3pPr>
            <a:lvl4pPr marL="1596840" indent="-342180">
              <a:buFont typeface="+mj-lt"/>
              <a:buAutoNum type="alphaLcParenR"/>
              <a:defRPr sz="1796"/>
            </a:lvl4pPr>
            <a:lvl5pPr marL="2053079" indent="-399210">
              <a:buFont typeface="+mj-lt"/>
              <a:buAutoNum type="romanLcPeriod"/>
              <a:defRPr sz="1796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273516" y="2187362"/>
            <a:ext cx="7426698" cy="3633047"/>
          </a:xfrm>
        </p:spPr>
        <p:txBody>
          <a:bodyPr anchor="t">
            <a:normAutofit/>
          </a:bodyPr>
          <a:lstStyle>
            <a:lvl1pPr marL="0" indent="0">
              <a:buNone/>
              <a:defRPr sz="1796"/>
            </a:lvl1pPr>
            <a:lvl2pPr marL="0">
              <a:defRPr sz="1796"/>
            </a:lvl2pPr>
            <a:lvl3pPr marL="547488">
              <a:defRPr sz="1796"/>
            </a:lvl3pPr>
            <a:lvl4pPr marL="821232">
              <a:defRPr sz="1796"/>
            </a:lvl4pPr>
            <a:lvl5pPr marL="1094976">
              <a:defRPr sz="1796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6247" y="6423915"/>
            <a:ext cx="702653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36304" y="6423915"/>
            <a:ext cx="11639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537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Title Onl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object 2"/>
          <p:cNvSpPr/>
          <p:nvPr/>
        </p:nvSpPr>
        <p:spPr>
          <a:xfrm>
            <a:off x="0" y="0"/>
            <a:ext cx="12161519" cy="68580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2" name="bk object 19"/>
          <p:cNvSpPr/>
          <p:nvPr/>
        </p:nvSpPr>
        <p:spPr>
          <a:xfrm>
            <a:off x="1" y="2463975"/>
            <a:ext cx="7155359" cy="3536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8400" y="0"/>
                </a:lnTo>
                <a:lnTo>
                  <a:pt x="0" y="118"/>
                </a:lnTo>
                <a:lnTo>
                  <a:pt x="0" y="21600"/>
                </a:lnTo>
                <a:lnTo>
                  <a:pt x="15000" y="21482"/>
                </a:lnTo>
                <a:lnTo>
                  <a:pt x="21600" y="0"/>
                </a:lnTo>
                <a:close/>
              </a:path>
            </a:pathLst>
          </a:custGeom>
          <a:solidFill>
            <a:srgbClr val="04B2DF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3" name="object 3"/>
          <p:cNvSpPr/>
          <p:nvPr/>
        </p:nvSpPr>
        <p:spPr>
          <a:xfrm>
            <a:off x="-5" y="857249"/>
            <a:ext cx="9684613" cy="37756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16365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2076B8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4" name="Title Text"/>
          <p:cNvSpPr txBox="1">
            <a:spLocks noGrp="1"/>
          </p:cNvSpPr>
          <p:nvPr>
            <p:ph type="title"/>
          </p:nvPr>
        </p:nvSpPr>
        <p:spPr>
          <a:xfrm>
            <a:off x="952500" y="1587500"/>
            <a:ext cx="5918200" cy="2387600"/>
          </a:xfrm>
          <a:prstGeom prst="rect">
            <a:avLst/>
          </a:prstGeom>
        </p:spPr>
        <p:txBody>
          <a:bodyPr>
            <a:normAutofit/>
          </a:bodyPr>
          <a:lstStyle>
            <a:lvl1pPr marR="5080" indent="12700">
              <a:lnSpc>
                <a:spcPct val="90000"/>
              </a:lnSpc>
              <a:spcBef>
                <a:spcPts val="400"/>
              </a:spcBef>
              <a:defRPr sz="4000" b="1" i="0" cap="none" spc="-1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5" name="Text"/>
          <p:cNvSpPr txBox="1">
            <a:spLocks noGrp="1"/>
          </p:cNvSpPr>
          <p:nvPr>
            <p:ph type="body" sz="quarter" idx="13"/>
          </p:nvPr>
        </p:nvSpPr>
        <p:spPr>
          <a:xfrm>
            <a:off x="952500" y="5151921"/>
            <a:ext cx="3660140" cy="330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2700">
              <a:spcBef>
                <a:spcPts val="100"/>
              </a:spcBef>
              <a:defRPr spc="-1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203149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object 3"/>
          <p:cNvSpPr/>
          <p:nvPr/>
        </p:nvSpPr>
        <p:spPr>
          <a:xfrm>
            <a:off x="0" y="-1"/>
            <a:ext cx="9957981" cy="1163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0031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3376C1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8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533400" y="190500"/>
            <a:ext cx="7806681" cy="893614"/>
          </a:xfrm>
          <a:prstGeom prst="rect">
            <a:avLst/>
          </a:prstGeom>
        </p:spPr>
        <p:txBody>
          <a:bodyPr anchor="ctr" anchorCtr="0"/>
          <a:lstStyle>
            <a:lvl1pPr>
              <a:defRPr sz="2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t>Title Text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21249A8-8842-CA49-8740-B4B0FE5756B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9079345" y="6426200"/>
            <a:ext cx="2844800" cy="368301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2E31CD2-C3C6-894F-A8D1-78A94D6FFF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7262" y="1604963"/>
            <a:ext cx="10015647" cy="3700462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defRPr sz="2200" b="1" i="0">
                <a:solidFill>
                  <a:srgbClr val="3B3A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9525">
              <a:spcAft>
                <a:spcPts val="1200"/>
              </a:spcAft>
              <a:tabLst/>
              <a:defRPr sz="1800" b="0" i="0">
                <a:solidFill>
                  <a:srgbClr val="3B3A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00" marR="99060" indent="-228600" algn="l" defTabSz="914400" rtl="0" latinLnBrk="0">
              <a:lnSpc>
                <a:spcPct val="120400"/>
              </a:lnSpc>
              <a:spcBef>
                <a:spcPts val="0"/>
              </a:spcBef>
              <a:spcAft>
                <a:spcPts val="0"/>
              </a:spcAft>
              <a:buClr>
                <a:srgbClr val="51B2DC"/>
              </a:buClr>
              <a:buSzPct val="150000"/>
              <a:buFontTx/>
              <a:buChar char="‣"/>
              <a:tabLst/>
              <a:defRPr lang="en-US" sz="1800" b="0" i="0" u="none" strike="noStrike" cap="none" spc="-20" baseline="0" dirty="0" smtClean="0">
                <a:ln>
                  <a:noFill/>
                </a:ln>
                <a:solidFill>
                  <a:srgbClr val="41414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687388" marR="99060" indent="-222250" algn="l" defTabSz="914400" rtl="0" latinLnBrk="0">
              <a:lnSpc>
                <a:spcPct val="120400"/>
              </a:lnSpc>
              <a:spcBef>
                <a:spcPts val="1200"/>
              </a:spcBef>
              <a:spcAft>
                <a:spcPts val="0"/>
              </a:spcAft>
              <a:buClr>
                <a:srgbClr val="51B2DC"/>
              </a:buClr>
              <a:buSzPct val="150000"/>
              <a:buFontTx/>
              <a:buChar char="‣"/>
              <a:tabLst/>
              <a:defRPr lang="en-US" sz="1800" b="0" i="0" u="none" strike="noStrike" cap="none" spc="-20" baseline="0" dirty="0" smtClean="0">
                <a:ln>
                  <a:noFill/>
                </a:ln>
                <a:solidFill>
                  <a:srgbClr val="41414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58888" marR="99060" indent="-222250" algn="l" defTabSz="914400" rtl="0" latinLnBrk="0">
              <a:lnSpc>
                <a:spcPct val="120400"/>
              </a:lnSpc>
              <a:spcBef>
                <a:spcPts val="1200"/>
              </a:spcBef>
              <a:spcAft>
                <a:spcPts val="0"/>
              </a:spcAft>
              <a:buClr>
                <a:srgbClr val="51B2DC"/>
              </a:buClr>
              <a:buSzPct val="150000"/>
              <a:buFontTx/>
              <a:buChar char="‣"/>
              <a:tabLst/>
              <a:defRPr lang="en-US" sz="1800" b="0" i="0" u="none" strike="noStrike" cap="none" spc="-20" baseline="0" dirty="0">
                <a:ln>
                  <a:noFill/>
                </a:ln>
                <a:solidFill>
                  <a:srgbClr val="41414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CE5B4A2C-B678-8F4C-B608-2E1390F19F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489" y="255618"/>
            <a:ext cx="1360842" cy="594805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object 3"/>
          <p:cNvSpPr/>
          <p:nvPr/>
        </p:nvSpPr>
        <p:spPr>
          <a:xfrm>
            <a:off x="0" y="-1"/>
            <a:ext cx="9957981" cy="1163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0031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C4772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8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533400" y="190500"/>
            <a:ext cx="7806681" cy="893614"/>
          </a:xfrm>
          <a:prstGeom prst="rect">
            <a:avLst/>
          </a:prstGeom>
        </p:spPr>
        <p:txBody>
          <a:bodyPr anchor="ctr" anchorCtr="0"/>
          <a:lstStyle>
            <a:lvl1pPr>
              <a:defRPr sz="2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t>Title Text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21249A8-8842-CA49-8740-B4B0FE5756B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9079345" y="6426200"/>
            <a:ext cx="2844800" cy="368301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E072CD8-DC49-894D-96D5-E420D8A5FC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7263" y="1604963"/>
            <a:ext cx="10166612" cy="3700462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defRPr sz="2200" b="1" i="0">
                <a:solidFill>
                  <a:srgbClr val="3B3A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9525">
              <a:spcAft>
                <a:spcPts val="1200"/>
              </a:spcAft>
              <a:tabLst/>
              <a:defRPr sz="1800" b="0" i="0">
                <a:solidFill>
                  <a:srgbClr val="3B3A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00" marR="99060" indent="-228600" algn="l" defTabSz="914400" rtl="0" latinLnBrk="0">
              <a:lnSpc>
                <a:spcPct val="120400"/>
              </a:lnSpc>
              <a:spcBef>
                <a:spcPts val="0"/>
              </a:spcBef>
              <a:spcAft>
                <a:spcPts val="0"/>
              </a:spcAft>
              <a:buClr>
                <a:srgbClr val="51B2DC"/>
              </a:buClr>
              <a:buSzPct val="150000"/>
              <a:buFontTx/>
              <a:buChar char="‣"/>
              <a:tabLst/>
              <a:defRPr lang="en-US" sz="1800" b="0" i="0" u="none" strike="noStrike" cap="none" spc="-20" baseline="0" dirty="0" smtClean="0">
                <a:ln>
                  <a:noFill/>
                </a:ln>
                <a:solidFill>
                  <a:srgbClr val="41414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687388" marR="99060" indent="-222250" algn="l" defTabSz="914400" rtl="0" latinLnBrk="0">
              <a:lnSpc>
                <a:spcPct val="120400"/>
              </a:lnSpc>
              <a:spcBef>
                <a:spcPts val="1200"/>
              </a:spcBef>
              <a:spcAft>
                <a:spcPts val="0"/>
              </a:spcAft>
              <a:buClr>
                <a:srgbClr val="51B2DC"/>
              </a:buClr>
              <a:buSzPct val="150000"/>
              <a:buFontTx/>
              <a:buChar char="‣"/>
              <a:tabLst/>
              <a:defRPr lang="en-US" sz="1800" b="0" i="0" u="none" strike="noStrike" cap="none" spc="-20" baseline="0" dirty="0" smtClean="0">
                <a:ln>
                  <a:noFill/>
                </a:ln>
                <a:solidFill>
                  <a:srgbClr val="41414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58888" marR="99060" indent="-222250" algn="l" defTabSz="914400" rtl="0" latinLnBrk="0">
              <a:lnSpc>
                <a:spcPct val="120400"/>
              </a:lnSpc>
              <a:spcBef>
                <a:spcPts val="1200"/>
              </a:spcBef>
              <a:spcAft>
                <a:spcPts val="0"/>
              </a:spcAft>
              <a:buClr>
                <a:srgbClr val="51B2DC"/>
              </a:buClr>
              <a:buSzPct val="150000"/>
              <a:buFontTx/>
              <a:buChar char="‣"/>
              <a:tabLst/>
              <a:defRPr lang="en-US" sz="1800" b="0" i="0" u="none" strike="noStrike" cap="none" spc="-20" baseline="0" dirty="0">
                <a:ln>
                  <a:noFill/>
                </a:ln>
                <a:solidFill>
                  <a:srgbClr val="41414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DD4CD348-2F72-9D46-88A3-8AC4AAF08A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489" y="255618"/>
            <a:ext cx="1360842" cy="59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8120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object 3"/>
          <p:cNvSpPr/>
          <p:nvPr/>
        </p:nvSpPr>
        <p:spPr>
          <a:xfrm>
            <a:off x="0" y="-1"/>
            <a:ext cx="9957981" cy="1163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0031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0DC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8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533400" y="190500"/>
            <a:ext cx="7806681" cy="893614"/>
          </a:xfrm>
          <a:prstGeom prst="rect">
            <a:avLst/>
          </a:prstGeom>
        </p:spPr>
        <p:txBody>
          <a:bodyPr anchor="ctr" anchorCtr="0"/>
          <a:lstStyle>
            <a:lvl1pPr>
              <a:defRPr sz="2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t>Title Text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21249A8-8842-CA49-8740-B4B0FE5756B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9079345" y="6426200"/>
            <a:ext cx="2844800" cy="368301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F44532C-A50E-F041-8079-BAC9A917C1C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7262" y="1604963"/>
            <a:ext cx="10015647" cy="4119976"/>
          </a:xfrm>
          <a:prstGeom prst="rect">
            <a:avLst/>
          </a:prstGeom>
        </p:spPr>
        <p:txBody>
          <a:bodyPr/>
          <a:lstStyle>
            <a:lvl1pPr>
              <a:spcAft>
                <a:spcPts val="1200"/>
              </a:spcAft>
              <a:defRPr sz="2200" b="1" i="0">
                <a:solidFill>
                  <a:srgbClr val="3B3A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9525">
              <a:spcAft>
                <a:spcPts val="1200"/>
              </a:spcAft>
              <a:tabLst/>
              <a:defRPr sz="1800" b="0" i="0">
                <a:solidFill>
                  <a:srgbClr val="3B3A3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8600" marR="99060" indent="-228600" algn="l" defTabSz="914400" rtl="0" latinLnBrk="0">
              <a:lnSpc>
                <a:spcPct val="120400"/>
              </a:lnSpc>
              <a:spcBef>
                <a:spcPts val="0"/>
              </a:spcBef>
              <a:spcAft>
                <a:spcPts val="0"/>
              </a:spcAft>
              <a:buClr>
                <a:srgbClr val="51B2DC"/>
              </a:buClr>
              <a:buSzPct val="150000"/>
              <a:buFontTx/>
              <a:buChar char="‣"/>
              <a:tabLst/>
              <a:defRPr lang="en-US" sz="1800" b="0" i="0" u="none" strike="noStrike" cap="none" spc="-20" baseline="0" dirty="0" smtClean="0">
                <a:ln>
                  <a:noFill/>
                </a:ln>
                <a:solidFill>
                  <a:srgbClr val="41414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687388" marR="99060" indent="-222250" algn="l" defTabSz="914400" rtl="0" latinLnBrk="0">
              <a:lnSpc>
                <a:spcPct val="120400"/>
              </a:lnSpc>
              <a:spcBef>
                <a:spcPts val="1200"/>
              </a:spcBef>
              <a:spcAft>
                <a:spcPts val="0"/>
              </a:spcAft>
              <a:buClr>
                <a:srgbClr val="51B2DC"/>
              </a:buClr>
              <a:buSzPct val="150000"/>
              <a:buFontTx/>
              <a:buChar char="‣"/>
              <a:tabLst/>
              <a:defRPr lang="en-US" sz="1800" b="0" i="0" u="none" strike="noStrike" cap="none" spc="-20" baseline="0" dirty="0" smtClean="0">
                <a:ln>
                  <a:noFill/>
                </a:ln>
                <a:solidFill>
                  <a:srgbClr val="41414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58888" marR="99060" indent="-222250" algn="l" defTabSz="914400" rtl="0" latinLnBrk="0">
              <a:lnSpc>
                <a:spcPct val="120400"/>
              </a:lnSpc>
              <a:spcBef>
                <a:spcPts val="1200"/>
              </a:spcBef>
              <a:spcAft>
                <a:spcPts val="0"/>
              </a:spcAft>
              <a:buClr>
                <a:srgbClr val="51B2DC"/>
              </a:buClr>
              <a:buSzPct val="150000"/>
              <a:buFontTx/>
              <a:buChar char="‣"/>
              <a:tabLst/>
              <a:defRPr lang="en-US" sz="1800" b="0" i="0" u="none" strike="noStrike" cap="none" spc="-20" baseline="0" dirty="0">
                <a:ln>
                  <a:noFill/>
                </a:ln>
                <a:solidFill>
                  <a:srgbClr val="41414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52ED2296-BFE0-A742-80D3-B9A8206127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489" y="255618"/>
            <a:ext cx="1360842" cy="59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8212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C6229E08-01EF-3647-93D6-34668D960EA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9079345" y="6426200"/>
            <a:ext cx="2844800" cy="368301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EF791F29-2A66-024D-9AAB-E7462F47D3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489" y="255618"/>
            <a:ext cx="1360842" cy="59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46348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0348A9D5-8FE0-D944-AAF8-93BEF5BD200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9079345" y="6426200"/>
            <a:ext cx="2844800" cy="368301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0213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Title Onl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object 2"/>
          <p:cNvSpPr/>
          <p:nvPr/>
        </p:nvSpPr>
        <p:spPr>
          <a:xfrm>
            <a:off x="0" y="0"/>
            <a:ext cx="12161519" cy="68580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2" name="bk object 19"/>
          <p:cNvSpPr/>
          <p:nvPr/>
        </p:nvSpPr>
        <p:spPr>
          <a:xfrm>
            <a:off x="1" y="2463975"/>
            <a:ext cx="7155359" cy="3536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8400" y="0"/>
                </a:lnTo>
                <a:lnTo>
                  <a:pt x="0" y="118"/>
                </a:lnTo>
                <a:lnTo>
                  <a:pt x="0" y="21600"/>
                </a:lnTo>
                <a:lnTo>
                  <a:pt x="15000" y="21482"/>
                </a:lnTo>
                <a:lnTo>
                  <a:pt x="21600" y="0"/>
                </a:lnTo>
                <a:close/>
              </a:path>
            </a:pathLst>
          </a:custGeom>
          <a:solidFill>
            <a:srgbClr val="1F75B8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3" name="object 3"/>
          <p:cNvSpPr/>
          <p:nvPr/>
        </p:nvSpPr>
        <p:spPr>
          <a:xfrm>
            <a:off x="-5" y="857249"/>
            <a:ext cx="9684613" cy="37756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16365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84873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14" name="Title Text"/>
          <p:cNvSpPr txBox="1">
            <a:spLocks noGrp="1"/>
          </p:cNvSpPr>
          <p:nvPr>
            <p:ph type="title"/>
          </p:nvPr>
        </p:nvSpPr>
        <p:spPr>
          <a:xfrm>
            <a:off x="952500" y="1587500"/>
            <a:ext cx="5918200" cy="2387600"/>
          </a:xfrm>
          <a:prstGeom prst="rect">
            <a:avLst/>
          </a:prstGeom>
        </p:spPr>
        <p:txBody>
          <a:bodyPr>
            <a:normAutofit/>
          </a:bodyPr>
          <a:lstStyle>
            <a:lvl1pPr marR="5080" indent="12700">
              <a:lnSpc>
                <a:spcPct val="90000"/>
              </a:lnSpc>
              <a:spcBef>
                <a:spcPts val="400"/>
              </a:spcBef>
              <a:defRPr sz="4000" b="1" i="0" cap="none" spc="-1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5" name="Text"/>
          <p:cNvSpPr txBox="1">
            <a:spLocks noGrp="1"/>
          </p:cNvSpPr>
          <p:nvPr>
            <p:ph type="body" sz="quarter" idx="13"/>
          </p:nvPr>
        </p:nvSpPr>
        <p:spPr>
          <a:xfrm>
            <a:off x="952500" y="5151921"/>
            <a:ext cx="3660140" cy="330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2700">
              <a:spcBef>
                <a:spcPts val="100"/>
              </a:spcBef>
              <a:defRPr spc="-1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552391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562A5CB-C228-8C4D-B99D-1B216C129C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44" b="20982"/>
          <a:stretch/>
        </p:blipFill>
        <p:spPr>
          <a:xfrm>
            <a:off x="-4" y="-2"/>
            <a:ext cx="12166604" cy="6858001"/>
          </a:xfrm>
          <a:prstGeom prst="rect">
            <a:avLst/>
          </a:prstGeom>
        </p:spPr>
      </p:pic>
      <p:sp>
        <p:nvSpPr>
          <p:cNvPr id="16" name="object 3"/>
          <p:cNvSpPr/>
          <p:nvPr/>
        </p:nvSpPr>
        <p:spPr>
          <a:xfrm>
            <a:off x="-4" y="166980"/>
            <a:ext cx="5889258" cy="2880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8536" y="0"/>
                </a:lnTo>
                <a:lnTo>
                  <a:pt x="0" y="118"/>
                </a:lnTo>
                <a:lnTo>
                  <a:pt x="0" y="21600"/>
                </a:lnTo>
                <a:lnTo>
                  <a:pt x="15068" y="21482"/>
                </a:lnTo>
                <a:lnTo>
                  <a:pt x="21600" y="0"/>
                </a:lnTo>
                <a:close/>
              </a:path>
            </a:pathLst>
          </a:custGeom>
          <a:solidFill>
            <a:srgbClr val="00B5E1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7" name="object 4"/>
          <p:cNvSpPr/>
          <p:nvPr/>
        </p:nvSpPr>
        <p:spPr>
          <a:xfrm>
            <a:off x="-1" y="0"/>
            <a:ext cx="7030861" cy="228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17235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77C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8" name="object 7"/>
          <p:cNvSpPr/>
          <p:nvPr/>
        </p:nvSpPr>
        <p:spPr>
          <a:xfrm>
            <a:off x="8810077" y="5143500"/>
            <a:ext cx="3351442" cy="1714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6806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9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533400" y="660400"/>
            <a:ext cx="5082531" cy="1072208"/>
          </a:xfrm>
          <a:prstGeom prst="rect">
            <a:avLst/>
          </a:prstGeom>
        </p:spPr>
        <p:txBody>
          <a:bodyPr anchor="ctr" anchorCtr="0"/>
          <a:lstStyle>
            <a:lvl1pPr indent="12700">
              <a:spcBef>
                <a:spcPts val="100"/>
              </a:spcBef>
              <a:defRPr b="1" i="0" spc="-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t>Title Text</a:t>
            </a:r>
          </a:p>
        </p:txBody>
      </p:sp>
      <p:sp>
        <p:nvSpPr>
          <p:cNvPr id="20" name="Text"/>
          <p:cNvSpPr txBox="1">
            <a:spLocks noGrp="1"/>
          </p:cNvSpPr>
          <p:nvPr>
            <p:ph type="body" sz="quarter" idx="13"/>
          </p:nvPr>
        </p:nvSpPr>
        <p:spPr>
          <a:xfrm>
            <a:off x="533400" y="2501900"/>
            <a:ext cx="3717966" cy="3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2700">
              <a:lnSpc>
                <a:spcPct val="80000"/>
              </a:lnSpc>
              <a:spcBef>
                <a:spcPts val="100"/>
              </a:spcBef>
              <a:defRPr cap="all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endParaRPr/>
          </a:p>
        </p:txBody>
      </p:sp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9BC4E4AA-0A42-C14F-BB80-8BB16E2ECE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308" y="5495276"/>
            <a:ext cx="1841534" cy="80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14810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k object 17"/>
          <p:cNvSpPr/>
          <p:nvPr/>
        </p:nvSpPr>
        <p:spPr>
          <a:xfrm>
            <a:off x="-9934" y="3730316"/>
            <a:ext cx="7711683" cy="2163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17834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2475B8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4" name="object 7"/>
          <p:cNvSpPr/>
          <p:nvPr/>
        </p:nvSpPr>
        <p:spPr>
          <a:xfrm>
            <a:off x="8810077" y="5143500"/>
            <a:ext cx="3351442" cy="1714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6806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608330" y="4330700"/>
            <a:ext cx="5845572" cy="1071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/>
          <a:lstStyle/>
          <a:p>
            <a:r>
              <a:t>Title Text</a:t>
            </a: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5A71C138-8449-A14A-A37E-D9A672031F55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308" y="5495276"/>
            <a:ext cx="1841534" cy="80490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55" r:id="rId3"/>
    <p:sldLayoutId id="2147483660" r:id="rId4"/>
    <p:sldLayoutId id="2147483661" r:id="rId5"/>
    <p:sldLayoutId id="2147483658" r:id="rId6"/>
    <p:sldLayoutId id="2147483659" r:id="rId7"/>
    <p:sldLayoutId id="2147483663" r:id="rId8"/>
    <p:sldLayoutId id="2147483669" r:id="rId9"/>
    <p:sldLayoutId id="2147483662" r:id="rId10"/>
    <p:sldLayoutId id="2147483670" r:id="rId11"/>
    <p:sldLayoutId id="2147483671" r:id="rId12"/>
    <p:sldLayoutId id="2147483666" r:id="rId13"/>
    <p:sldLayoutId id="2147483680" r:id="rId14"/>
    <p:sldLayoutId id="2147483677" r:id="rId15"/>
    <p:sldLayoutId id="2147483679" r:id="rId16"/>
    <p:sldLayoutId id="2147483681" r:id="rId17"/>
    <p:sldLayoutId id="2147483682" r:id="rId18"/>
    <p:sldLayoutId id="2147483686" r:id="rId19"/>
  </p:sldLayoutIdLst>
  <p:transition spd="med"/>
  <p:hf hdr="0" ftr="0" dt="0"/>
  <p:txStyles>
    <p:titleStyle>
      <a:lvl1pPr marL="0" marR="0" indent="0" algn="l" defTabSz="9144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all" spc="0" baseline="0">
          <a:ln>
            <a:noFill/>
          </a:ln>
          <a:solidFill>
            <a:srgbClr val="FFFFFF"/>
          </a:solidFill>
          <a:uFillTx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 Black"/>
        </a:defRPr>
      </a:lvl1pPr>
      <a:lvl2pPr marL="0" marR="0" indent="0" algn="l" defTabSz="9144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all" spc="0" baseline="0">
          <a:ln>
            <a:noFill/>
          </a:ln>
          <a:solidFill>
            <a:srgbClr val="FFFFFF"/>
          </a:solidFill>
          <a:uFillTx/>
          <a:latin typeface="Arial Black"/>
          <a:ea typeface="Arial Black"/>
          <a:cs typeface="Arial Black"/>
          <a:sym typeface="Arial Black"/>
        </a:defRPr>
      </a:lvl2pPr>
      <a:lvl3pPr marL="0" marR="0" indent="0" algn="l" defTabSz="9144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all" spc="0" baseline="0">
          <a:ln>
            <a:noFill/>
          </a:ln>
          <a:solidFill>
            <a:srgbClr val="FFFFFF"/>
          </a:solidFill>
          <a:uFillTx/>
          <a:latin typeface="Arial Black"/>
          <a:ea typeface="Arial Black"/>
          <a:cs typeface="Arial Black"/>
          <a:sym typeface="Arial Black"/>
        </a:defRPr>
      </a:lvl3pPr>
      <a:lvl4pPr marL="0" marR="0" indent="0" algn="l" defTabSz="9144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all" spc="0" baseline="0">
          <a:ln>
            <a:noFill/>
          </a:ln>
          <a:solidFill>
            <a:srgbClr val="FFFFFF"/>
          </a:solidFill>
          <a:uFillTx/>
          <a:latin typeface="Arial Black"/>
          <a:ea typeface="Arial Black"/>
          <a:cs typeface="Arial Black"/>
          <a:sym typeface="Arial Black"/>
        </a:defRPr>
      </a:lvl4pPr>
      <a:lvl5pPr marL="0" marR="0" indent="0" algn="l" defTabSz="9144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all" spc="0" baseline="0">
          <a:ln>
            <a:noFill/>
          </a:ln>
          <a:solidFill>
            <a:srgbClr val="FFFFFF"/>
          </a:solidFill>
          <a:uFillTx/>
          <a:latin typeface="Arial Black"/>
          <a:ea typeface="Arial Black"/>
          <a:cs typeface="Arial Black"/>
          <a:sym typeface="Arial Black"/>
        </a:defRPr>
      </a:lvl5pPr>
      <a:lvl6pPr marL="0" marR="0" indent="0" algn="l" defTabSz="9144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all" spc="0" baseline="0">
          <a:ln>
            <a:noFill/>
          </a:ln>
          <a:solidFill>
            <a:srgbClr val="FFFFFF"/>
          </a:solidFill>
          <a:uFillTx/>
          <a:latin typeface="Arial Black"/>
          <a:ea typeface="Arial Black"/>
          <a:cs typeface="Arial Black"/>
          <a:sym typeface="Arial Black"/>
        </a:defRPr>
      </a:lvl6pPr>
      <a:lvl7pPr marL="0" marR="0" indent="0" algn="l" defTabSz="9144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all" spc="0" baseline="0">
          <a:ln>
            <a:noFill/>
          </a:ln>
          <a:solidFill>
            <a:srgbClr val="FFFFFF"/>
          </a:solidFill>
          <a:uFillTx/>
          <a:latin typeface="Arial Black"/>
          <a:ea typeface="Arial Black"/>
          <a:cs typeface="Arial Black"/>
          <a:sym typeface="Arial Black"/>
        </a:defRPr>
      </a:lvl7pPr>
      <a:lvl8pPr marL="0" marR="0" indent="0" algn="l" defTabSz="9144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all" spc="0" baseline="0">
          <a:ln>
            <a:noFill/>
          </a:ln>
          <a:solidFill>
            <a:srgbClr val="FFFFFF"/>
          </a:solidFill>
          <a:uFillTx/>
          <a:latin typeface="Arial Black"/>
          <a:ea typeface="Arial Black"/>
          <a:cs typeface="Arial Black"/>
          <a:sym typeface="Arial Black"/>
        </a:defRPr>
      </a:lvl8pPr>
      <a:lvl9pPr marL="0" marR="0" indent="0" algn="l" defTabSz="9144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all" spc="0" baseline="0">
          <a:ln>
            <a:noFill/>
          </a:ln>
          <a:solidFill>
            <a:srgbClr val="FFFFFF"/>
          </a:solidFill>
          <a:uFillTx/>
          <a:latin typeface="Arial Black"/>
          <a:ea typeface="Arial Black"/>
          <a:cs typeface="Arial Black"/>
          <a:sym typeface="Arial Black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journals.sagepub.com/doi/10.1177/20101058241310618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1CE5D8-18D0-AF4C-B94D-DEB9A5F48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9" y="1295980"/>
            <a:ext cx="8469946" cy="2351788"/>
          </a:xfrm>
        </p:spPr>
        <p:txBody>
          <a:bodyPr lIns="0" tIns="0" rIns="0" bIns="0" anchor="t">
            <a:normAutofit fontScale="90000"/>
          </a:bodyPr>
          <a:lstStyle/>
          <a:p>
            <a:r>
              <a:rPr lang="en-US" sz="3600" dirty="0"/>
              <a:t>Connecting Programmatic Learning Objectives with Practice: 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Insights from an Analysis of Workforce-Based Assessments</a:t>
            </a:r>
            <a:endParaRPr lang="en-US" sz="2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87809E-B824-3F41-B22F-73481EDA63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07648" y="4902865"/>
            <a:ext cx="3876611" cy="948978"/>
          </a:xfrm>
        </p:spPr>
        <p:txBody>
          <a:bodyPr wrap="square" lIns="91440" tIns="45720" rIns="91440" bIns="45720" anchor="t">
            <a:spAutoFit/>
          </a:bodyPr>
          <a:lstStyle/>
          <a:p>
            <a:pPr indent="12700">
              <a:spcBef>
                <a:spcPts val="100"/>
              </a:spcBef>
            </a:pPr>
            <a:r>
              <a:rPr lang="en-US" spc="-10">
                <a:solidFill>
                  <a:srgbClr val="FFFFFF"/>
                </a:solidFill>
                <a:latin typeface="Arial Black"/>
                <a:cs typeface="Arial Black"/>
              </a:rPr>
              <a:t>John Moore</a:t>
            </a:r>
          </a:p>
          <a:p>
            <a:pPr indent="12700">
              <a:spcBef>
                <a:spcPts val="100"/>
              </a:spcBef>
            </a:pPr>
            <a:r>
              <a:rPr lang="en-US" spc="-10">
                <a:solidFill>
                  <a:srgbClr val="FFFFFF"/>
                </a:solidFill>
                <a:latin typeface="Arial Black"/>
                <a:cs typeface="Arial Black"/>
              </a:rPr>
              <a:t>jmoore@nbme.org</a:t>
            </a:r>
          </a:p>
          <a:p>
            <a:pPr indent="12700">
              <a:spcBef>
                <a:spcPts val="100"/>
              </a:spcBef>
            </a:pPr>
            <a:r>
              <a:rPr lang="en-US" spc="-10">
                <a:solidFill>
                  <a:srgbClr val="FFFFFF"/>
                </a:solidFill>
                <a:latin typeface="Arial Black"/>
                <a:cs typeface="Arial Black"/>
              </a:rPr>
              <a:t>3.6.26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7512F22-EA51-0F93-7308-8BD54F376DD2}"/>
              </a:ext>
            </a:extLst>
          </p:cNvPr>
          <p:cNvSpPr txBox="1">
            <a:spLocks/>
          </p:cNvSpPr>
          <p:nvPr/>
        </p:nvSpPr>
        <p:spPr>
          <a:xfrm>
            <a:off x="1" y="4902865"/>
            <a:ext cx="2674374" cy="65915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indent="12700" hangingPunct="1">
              <a:spcBef>
                <a:spcPts val="100"/>
              </a:spcBef>
            </a:pPr>
            <a:r>
              <a:rPr lang="en-US" spc="-10">
                <a:solidFill>
                  <a:srgbClr val="FFFFFF"/>
                </a:solidFill>
                <a:latin typeface="Arial Black"/>
                <a:cs typeface="Arial Black"/>
              </a:rPr>
              <a:t>Phil Reeves</a:t>
            </a:r>
          </a:p>
          <a:p>
            <a:pPr indent="12700" hangingPunct="1">
              <a:spcBef>
                <a:spcPts val="100"/>
              </a:spcBef>
            </a:pPr>
            <a:r>
              <a:rPr lang="en-US" spc="-10">
                <a:solidFill>
                  <a:srgbClr val="FFFFFF"/>
                </a:solidFill>
                <a:latin typeface="Arial Black"/>
                <a:cs typeface="Arial Black"/>
              </a:rPr>
              <a:t>preves@nbme.org</a:t>
            </a:r>
          </a:p>
        </p:txBody>
      </p:sp>
    </p:spTree>
    <p:extLst>
      <p:ext uri="{BB962C8B-B14F-4D97-AF65-F5344CB8AC3E}">
        <p14:creationId xmlns:p14="http://schemas.microsoft.com/office/powerpoint/2010/main" val="371613748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D5CC8-5E3D-B018-8457-904C1A064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Variation in Distribution of Ratings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0F3927-53F8-60B8-D34C-4EE15BEB9C0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7607067-4973-2C4C-E437-9FF01805C1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1711031"/>
              </p:ext>
            </p:extLst>
          </p:nvPr>
        </p:nvGraphicFramePr>
        <p:xfrm>
          <a:off x="176463" y="1283368"/>
          <a:ext cx="11747682" cy="5142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2453277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different colored squares&#10;&#10;AI-generated content may be incorrect.">
            <a:extLst>
              <a:ext uri="{FF2B5EF4-FFF2-40B4-BE49-F238E27FC236}">
                <a16:creationId xmlns:a16="http://schemas.microsoft.com/office/drawing/2014/main" id="{8D2C6F13-B564-194C-59F7-1B4AAFFCD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684" y="1296120"/>
            <a:ext cx="8205116" cy="492821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6B7C223-5FF5-6CE8-E72C-FC9AA1195DE3}"/>
              </a:ext>
            </a:extLst>
          </p:cNvPr>
          <p:cNvSpPr/>
          <p:nvPr/>
        </p:nvSpPr>
        <p:spPr>
          <a:xfrm>
            <a:off x="5931605" y="4284133"/>
            <a:ext cx="45719" cy="67733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FFFFFF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C4427D-135A-BBF9-6835-D183F95E3569}"/>
              </a:ext>
            </a:extLst>
          </p:cNvPr>
          <p:cNvSpPr/>
          <p:nvPr/>
        </p:nvSpPr>
        <p:spPr>
          <a:xfrm>
            <a:off x="4397229" y="3568870"/>
            <a:ext cx="79022" cy="79022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FFFFFF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52B177-1680-BA33-CDB7-14A298B70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Variation in Number of Ratings Per Student* **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84503B-C00A-58ED-EB14-2D24C25952F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86D4FE-F0C6-FD81-E4B0-1CBD55FCD149}"/>
              </a:ext>
            </a:extLst>
          </p:cNvPr>
          <p:cNvSpPr txBox="1"/>
          <p:nvPr/>
        </p:nvSpPr>
        <p:spPr>
          <a:xfrm>
            <a:off x="441409" y="6121359"/>
            <a:ext cx="11118412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4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* </a:t>
            </a:r>
            <a:r>
              <a:rPr kumimoji="0" lang="en-US" sz="12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”Ratings” in the context of this graphi</a:t>
            </a:r>
            <a:r>
              <a:rPr lang="en-US" sz="1200"/>
              <a:t>c are counted at the question level (i.e. a single form with 50 completed questions for a student would count as 50 ratings).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** </a:t>
            </a:r>
            <a:r>
              <a:rPr lang="en-US" sz="1200"/>
              <a:t>Ratings are inclusive of all students, regardless of number of clinical rotations completed and may include students with limited opportunity for feedback. 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41414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9BD270-C04D-C73C-889B-21F77F0A66C4}"/>
              </a:ext>
            </a:extLst>
          </p:cNvPr>
          <p:cNvCxnSpPr/>
          <p:nvPr/>
        </p:nvCxnSpPr>
        <p:spPr>
          <a:xfrm>
            <a:off x="4447822" y="3601156"/>
            <a:ext cx="0" cy="1230488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A50629-7778-529E-0D59-716D10805880}"/>
              </a:ext>
            </a:extLst>
          </p:cNvPr>
          <p:cNvCxnSpPr/>
          <p:nvPr/>
        </p:nvCxnSpPr>
        <p:spPr>
          <a:xfrm>
            <a:off x="5943600" y="4284133"/>
            <a:ext cx="0" cy="1230488"/>
          </a:xfrm>
          <a:prstGeom prst="line">
            <a:avLst/>
          </a:prstGeom>
          <a:noFill/>
          <a:ln w="25400" cap="flat">
            <a:solidFill>
              <a:srgbClr val="0066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C81169F-CA7A-4153-4931-6F079020A675}"/>
              </a:ext>
            </a:extLst>
          </p:cNvPr>
          <p:cNvCxnSpPr>
            <a:cxnSpLocks/>
          </p:cNvCxnSpPr>
          <p:nvPr/>
        </p:nvCxnSpPr>
        <p:spPr>
          <a:xfrm flipH="1">
            <a:off x="5791200" y="4295422"/>
            <a:ext cx="303389" cy="0"/>
          </a:xfrm>
          <a:prstGeom prst="line">
            <a:avLst/>
          </a:prstGeom>
          <a:noFill/>
          <a:ln w="25400" cap="flat">
            <a:solidFill>
              <a:srgbClr val="0066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1AF6B9A-4A6E-BF76-91CD-53EFA47642EF}"/>
              </a:ext>
            </a:extLst>
          </p:cNvPr>
          <p:cNvCxnSpPr>
            <a:cxnSpLocks/>
          </p:cNvCxnSpPr>
          <p:nvPr/>
        </p:nvCxnSpPr>
        <p:spPr>
          <a:xfrm flipH="1">
            <a:off x="4296127" y="3589867"/>
            <a:ext cx="303389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94816536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A690D-036F-488F-EAD4-A12789FC9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Qualitative Data Comparisons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1E6066-1E0B-27D3-7EB5-946A3765349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820A12F-8B5D-2C69-1B66-675C6617B7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2093495"/>
              </p:ext>
            </p:extLst>
          </p:nvPr>
        </p:nvGraphicFramePr>
        <p:xfrm>
          <a:off x="6226388" y="1730020"/>
          <a:ext cx="566928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98F7E97-21DC-1411-BE5D-C1D6A11F0D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985180"/>
              </p:ext>
            </p:extLst>
          </p:nvPr>
        </p:nvGraphicFramePr>
        <p:xfrm>
          <a:off x="270932" y="1730020"/>
          <a:ext cx="566928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F3833F1-2544-4A67-4B23-427AFC8FDA03}"/>
              </a:ext>
            </a:extLst>
          </p:cNvPr>
          <p:cNvSpPr txBox="1"/>
          <p:nvPr/>
        </p:nvSpPr>
        <p:spPr>
          <a:xfrm>
            <a:off x="6691745" y="5997011"/>
            <a:ext cx="4775200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Negative Comments were between 2 and 5%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0C1C6B-6286-657F-D6E0-1CF6612E3B35}"/>
              </a:ext>
            </a:extLst>
          </p:cNvPr>
          <p:cNvSpPr/>
          <p:nvPr/>
        </p:nvSpPr>
        <p:spPr>
          <a:xfrm>
            <a:off x="643467" y="2280356"/>
            <a:ext cx="2607733" cy="3251200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982390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A750-BFD3-8833-C6D4-BC8CA3CCF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Discussion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D1C1CF-CD1E-28B9-B0D8-2BEC8425E8A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DF980E-360A-D9D0-2A84-79E445E86B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How closely do these results reflect behavioral assessments that are conducted at your institution? </a:t>
            </a:r>
          </a:p>
          <a:p>
            <a:endParaRPr lang="en-US"/>
          </a:p>
          <a:p>
            <a:r>
              <a:rPr lang="en-US">
                <a:latin typeface="Arial"/>
                <a:cs typeface="Arial"/>
              </a:rPr>
              <a:t>Was any of the data or the summary surprising?</a:t>
            </a:r>
          </a:p>
          <a:p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If these findings were from a department at your institution, what, if any, changes would you make to your assessments or assessment processes?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2913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752D4-D5CD-6BBA-6036-3E43ED27B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Discussion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2400F2-54AB-F156-C04A-A6428EA6740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DA6E48-99FC-0AC0-52D7-20356A1907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If only the top-half of scales are used by raters, what are some recommendations for modifying the measurement instruments?</a:t>
            </a:r>
          </a:p>
          <a:p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How would you interpret the proportions of “top-box” ratings? </a:t>
            </a:r>
            <a:endParaRPr lang="en-US"/>
          </a:p>
          <a:p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How well does it reflect true performance?</a:t>
            </a:r>
            <a:endParaRPr lang="en-US"/>
          </a:p>
          <a:p>
            <a:endParaRPr lang="en-US">
              <a:latin typeface="Arial"/>
              <a:cs typeface="Arial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4951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25ADE-8F0C-D845-F8C1-71A6A08D4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Discussion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035AB1-C256-87B5-44A4-121C32450F7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B0C773-4191-970C-E714-9B8721E63D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How aligned are your institution’s current assessment instruments with your stated assessment goals (e.g., formative feedback, competency tracking, identifying struggling learners)?</a:t>
            </a:r>
          </a:p>
          <a:p>
            <a:endParaRPr lang="en-US"/>
          </a:p>
          <a:p>
            <a:r>
              <a:rPr lang="en-US">
                <a:latin typeface="Arial"/>
                <a:cs typeface="Arial"/>
              </a:rPr>
              <a:t>What are some best practices for maintaining (or improving) that alignment over time?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8398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31B81-3243-E932-FAD2-7ECD6228C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Best (Better) practice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149B4A-0766-5725-C593-EF43FEFF166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AAA8AC-F8E2-37CB-DEAC-865FE2393E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7262" y="1604963"/>
            <a:ext cx="10015647" cy="5062918"/>
          </a:xfrm>
        </p:spPr>
        <p:txBody>
          <a:bodyPr lIns="91440" tIns="45720" rIns="91440" bIns="45720" anchor="t"/>
          <a:lstStyle/>
          <a:p>
            <a:pPr marL="457200" indent="-457200">
              <a:buAutoNum type="arabicPeriod"/>
            </a:pPr>
            <a:r>
              <a:rPr lang="en-US" sz="2000" b="0">
                <a:solidFill>
                  <a:schemeClr val="tx1">
                    <a:lumMod val="50000"/>
                  </a:schemeClr>
                </a:solidFill>
                <a:latin typeface="Calibri"/>
                <a:cs typeface="Arial"/>
              </a:rPr>
              <a:t>Align instrument design with intended data collection goal(s)</a:t>
            </a:r>
            <a:endParaRPr lang="en-US">
              <a:solidFill>
                <a:schemeClr val="tx1">
                  <a:lumMod val="50000"/>
                </a:schemeClr>
              </a:solidFill>
              <a:latin typeface="Calibri"/>
            </a:endParaRPr>
          </a:p>
          <a:p>
            <a:pPr marL="685800" marR="0" lvl="2" indent="-457200">
              <a:buFont typeface="Wingdings"/>
              <a:buChar char="§"/>
            </a:pPr>
            <a:r>
              <a:rPr lang="en-US" sz="1600" spc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</a:rPr>
              <a:t>Formative feedback</a:t>
            </a:r>
            <a:endParaRPr lang="en-US" sz="1600" b="0" spc="0">
              <a:solidFill>
                <a:schemeClr val="tx1">
                  <a:lumMod val="50000"/>
                </a:schemeClr>
              </a:solidFill>
              <a:latin typeface="Calibri"/>
              <a:ea typeface="Calibri"/>
              <a:cs typeface="Arial"/>
            </a:endParaRPr>
          </a:p>
          <a:p>
            <a:pPr marL="685800" lvl="2" indent="-457200">
              <a:buFont typeface="Wingdings"/>
              <a:buChar char="§"/>
            </a:pPr>
            <a:r>
              <a:rPr lang="en-US" sz="1600" spc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</a:rPr>
              <a:t>Monitoring growth over time</a:t>
            </a:r>
            <a:endParaRPr lang="en-US" sz="1600" b="0" spc="0">
              <a:solidFill>
                <a:schemeClr val="tx1">
                  <a:lumMod val="50000"/>
                </a:schemeClr>
              </a:solidFill>
              <a:latin typeface="Calibri"/>
              <a:ea typeface="Calibri"/>
              <a:cs typeface="Arial"/>
            </a:endParaRPr>
          </a:p>
          <a:p>
            <a:pPr marL="685800" lvl="2" indent="-457200">
              <a:buFont typeface="Wingdings"/>
              <a:buChar char="§"/>
            </a:pPr>
            <a:r>
              <a:rPr lang="en-US" sz="1600" spc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</a:rPr>
              <a:t>Minimum competency / identifying those at most risk</a:t>
            </a:r>
            <a:endParaRPr lang="en-US" sz="1600" b="0">
              <a:solidFill>
                <a:schemeClr val="tx1">
                  <a:lumMod val="50000"/>
                </a:schemeClr>
              </a:solidFill>
              <a:latin typeface="Calibri"/>
              <a:cs typeface="Arial"/>
            </a:endParaRPr>
          </a:p>
          <a:p>
            <a:pPr marL="685800" lvl="2" indent="-457200">
              <a:buFont typeface="Wingdings"/>
              <a:buChar char="§"/>
            </a:pPr>
            <a:r>
              <a:rPr lang="en-US" sz="1600" spc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</a:rPr>
              <a:t>Appropriate construct coverage / alignment with learning objectives</a:t>
            </a:r>
          </a:p>
          <a:p>
            <a:pPr marL="685800" lvl="2" indent="-457200">
              <a:buFont typeface="Wingdings"/>
              <a:buChar char="§"/>
            </a:pPr>
            <a:r>
              <a:rPr lang="en-US" sz="1600" b="0" spc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Arial"/>
              </a:rPr>
              <a:t>Department</a:t>
            </a:r>
            <a:r>
              <a:rPr lang="en-US" sz="1600" spc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</a:rPr>
              <a:t> or course assessment vs. programmatic assessment</a:t>
            </a:r>
            <a:endParaRPr lang="en-US" sz="1600" b="0" spc="0">
              <a:solidFill>
                <a:schemeClr val="tx1">
                  <a:lumMod val="50000"/>
                </a:schemeClr>
              </a:solidFill>
              <a:latin typeface="Calibri"/>
              <a:ea typeface="Calibri"/>
              <a:cs typeface="Arial"/>
            </a:endParaRPr>
          </a:p>
          <a:p>
            <a:pPr lvl="2" indent="0">
              <a:buNone/>
            </a:pPr>
            <a:endParaRPr lang="en-US" sz="1600" spc="0">
              <a:solidFill>
                <a:schemeClr val="tx1">
                  <a:lumMod val="50000"/>
                </a:schemeClr>
              </a:solidFill>
              <a:latin typeface="Calibri"/>
              <a:ea typeface="Calibri"/>
            </a:endParaRPr>
          </a:p>
          <a:p>
            <a:pPr lvl="1" indent="0"/>
            <a:r>
              <a:rPr lang="en-US" sz="2000" spc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Arial"/>
              </a:rPr>
              <a:t>2.</a:t>
            </a:r>
            <a:r>
              <a:rPr lang="en-US" sz="2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Arial"/>
              </a:rPr>
              <a:t>  Communicate the goal(s) to faculty and students</a:t>
            </a:r>
            <a:endParaRPr lang="en-US" sz="2000" b="0" spc="0">
              <a:solidFill>
                <a:schemeClr val="tx1">
                  <a:lumMod val="50000"/>
                </a:schemeClr>
              </a:solidFill>
              <a:latin typeface="Calibri"/>
              <a:ea typeface="Calibri"/>
              <a:cs typeface="Arial"/>
            </a:endParaRPr>
          </a:p>
          <a:p>
            <a:pPr marL="685800" lvl="2" indent="-457200">
              <a:buFont typeface="Wingdings,Sans-Serif"/>
              <a:buChar char="§"/>
            </a:pPr>
            <a:r>
              <a:rPr lang="en-US" sz="16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</a:rPr>
              <a:t>Intended interpretation of rating points</a:t>
            </a:r>
          </a:p>
          <a:p>
            <a:pPr marL="685800" lvl="2" indent="-457200">
              <a:buFont typeface="Wingdings,Sans-Serif"/>
              <a:buChar char="§"/>
            </a:pPr>
            <a:r>
              <a:rPr lang="en-US" sz="16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</a:rPr>
              <a:t>Specificity of questions (e.g. asking for places for development)</a:t>
            </a:r>
          </a:p>
          <a:p>
            <a:pPr lvl="2" indent="0">
              <a:buNone/>
            </a:pPr>
            <a:endParaRPr lang="en-US" sz="1600" b="0">
              <a:solidFill>
                <a:schemeClr val="tx1">
                  <a:lumMod val="50000"/>
                </a:schemeClr>
              </a:solidFill>
              <a:latin typeface="Calibri"/>
              <a:ea typeface="Calibri"/>
            </a:endParaRPr>
          </a:p>
          <a:p>
            <a:pPr lvl="1" indent="0"/>
            <a:r>
              <a:rPr lang="en-US" sz="2000" spc="-2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Arial"/>
              </a:rPr>
              <a:t>3.  Review data and data and collection procedures </a:t>
            </a:r>
          </a:p>
          <a:p>
            <a:pPr marL="685800" lvl="2" indent="-457200">
              <a:buFont typeface="Wingdings,Sans-Serif"/>
              <a:buChar char="§"/>
            </a:pPr>
            <a:r>
              <a:rPr lang="en-US" sz="16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</a:rPr>
              <a:t>Consider available resources – consistency </a:t>
            </a:r>
          </a:p>
          <a:p>
            <a:pPr marL="685800" lvl="2" indent="-457200">
              <a:buFont typeface="Wingdings,Sans-Serif"/>
              <a:buChar char="§"/>
            </a:pPr>
            <a:r>
              <a:rPr lang="en-US" sz="16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</a:rPr>
              <a:t>Leverage new data analysis techniques/methods</a:t>
            </a:r>
          </a:p>
          <a:p>
            <a:pPr marL="685800" lvl="2" indent="-457200">
              <a:buFont typeface="Wingdings,Sans-Serif"/>
              <a:buChar char="§"/>
            </a:pPr>
            <a:r>
              <a:rPr lang="en-US" sz="1600" spc="-2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Arial"/>
              </a:rPr>
              <a:t>Obtain raw data instead of summary reports, when possible</a:t>
            </a:r>
          </a:p>
          <a:p>
            <a:pPr lvl="2" indent="0">
              <a:buNone/>
            </a:pPr>
            <a:endParaRPr lang="en-US" sz="1600">
              <a:solidFill>
                <a:schemeClr val="tx1">
                  <a:lumMod val="50000"/>
                </a:schemeClr>
              </a:solidFill>
              <a:latin typeface="Calibri"/>
              <a:ea typeface="Calibri"/>
            </a:endParaRPr>
          </a:p>
          <a:p>
            <a:pPr marL="457200" indent="-457200">
              <a:buAutoNum type="arabicPeriod"/>
            </a:pPr>
            <a:endParaRPr lang="en-US" sz="2000" b="0">
              <a:solidFill>
                <a:schemeClr val="tx1">
                  <a:lumMod val="50000"/>
                </a:schemeClr>
              </a:solidFill>
              <a:latin typeface="Gill Sans MT"/>
              <a:ea typeface="Calibri"/>
              <a:cs typeface="Arial"/>
            </a:endParaRPr>
          </a:p>
          <a:p>
            <a:endParaRPr lang="en-US" sz="2000" b="0">
              <a:solidFill>
                <a:schemeClr val="tx1">
                  <a:lumMod val="50000"/>
                </a:schemeClr>
              </a:solidFill>
              <a:latin typeface="Gill Sans MT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674696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lIns="0" tIns="0" rIns="0" bIns="0" rtlCol="0" anchor="t"/>
          <a:lstStyle/>
          <a:p>
            <a:r>
              <a:rPr lang="en-US">
                <a:latin typeface="Arial"/>
                <a:cs typeface="Arial"/>
              </a:rPr>
              <a:t>Agenda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AEAC48-66FF-2745-ACDB-AFA69A23D36D}"/>
              </a:ext>
            </a:extLst>
          </p:cNvPr>
          <p:cNvSpPr txBox="1"/>
          <p:nvPr/>
        </p:nvSpPr>
        <p:spPr>
          <a:xfrm>
            <a:off x="4873934" y="163589"/>
            <a:ext cx="3843302" cy="30469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>
                <a:solidFill>
                  <a:schemeClr val="tx1">
                    <a:lumMod val="50000"/>
                  </a:schemeClr>
                </a:solidFill>
              </a:rPr>
              <a:t>Welcome</a:t>
            </a:r>
          </a:p>
          <a:p>
            <a:pPr marL="285750" indent="-285750">
              <a:buFont typeface="Arial"/>
              <a:buChar char="•"/>
            </a:pPr>
            <a:r>
              <a:rPr lang="en-US" sz="3200">
                <a:solidFill>
                  <a:schemeClr val="tx1">
                    <a:lumMod val="50000"/>
                  </a:schemeClr>
                </a:solidFill>
              </a:rPr>
              <a:t>Project Overview</a:t>
            </a:r>
          </a:p>
          <a:p>
            <a:pPr marL="285750" indent="-285750">
              <a:buFont typeface="Arial"/>
              <a:buChar char="•"/>
            </a:pPr>
            <a:r>
              <a:rPr lang="en-US" sz="3200">
                <a:solidFill>
                  <a:schemeClr val="tx1">
                    <a:lumMod val="50000"/>
                  </a:schemeClr>
                </a:solidFill>
              </a:rPr>
              <a:t>Findings</a:t>
            </a:r>
          </a:p>
          <a:p>
            <a:pPr marL="285750" indent="-285750">
              <a:buFont typeface="Arial"/>
              <a:buChar char="•"/>
            </a:pPr>
            <a:r>
              <a:rPr lang="en-US" sz="3200">
                <a:solidFill>
                  <a:schemeClr val="tx1">
                    <a:lumMod val="50000"/>
                  </a:schemeClr>
                </a:solidFill>
              </a:rPr>
              <a:t>Lessons Learned</a:t>
            </a:r>
          </a:p>
          <a:p>
            <a:pPr marL="285750" indent="-285750">
              <a:buFont typeface="Arial"/>
              <a:buChar char="•"/>
            </a:pPr>
            <a:r>
              <a:rPr lang="en-US" sz="3200">
                <a:solidFill>
                  <a:schemeClr val="tx1">
                    <a:lumMod val="50000"/>
                  </a:schemeClr>
                </a:solidFill>
              </a:rPr>
              <a:t>Discussion of Best (Better) Practice</a:t>
            </a:r>
          </a:p>
        </p:txBody>
      </p:sp>
      <p:pic>
        <p:nvPicPr>
          <p:cNvPr id="5" name="Picture 4" descr="Close up of checklist">
            <a:extLst>
              <a:ext uri="{FF2B5EF4-FFF2-40B4-BE49-F238E27FC236}">
                <a16:creationId xmlns:a16="http://schemas.microsoft.com/office/drawing/2014/main" id="{DDC21A5B-481D-2051-0997-DC1A1E44E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72" y="217533"/>
            <a:ext cx="3218073" cy="343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68351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0211285-4E67-9DA5-FF8B-70FBD7223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591AD1-A497-45FB-DC4A-C68B245D267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BA3D80-15AA-0CDF-7CB6-A2734778596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lIns="91440" tIns="45720" rIns="91440" bIns="45720" anchor="t"/>
          <a:lstStyle/>
          <a:p>
            <a:r>
              <a:rPr lang="en-US"/>
              <a:t>National Board of Medical Examiners</a:t>
            </a:r>
          </a:p>
          <a:p>
            <a:pPr marL="571500" marR="0" lvl="2" indent="-342900">
              <a:buFont typeface="Wingdings"/>
              <a:buChar char="§"/>
            </a:pPr>
            <a:r>
              <a:rPr lang="en-US" b="0" spc="0">
                <a:solidFill>
                  <a:srgbClr val="3B3A3A"/>
                </a:solidFill>
                <a:latin typeface="Calibri"/>
                <a:ea typeface="Calibri"/>
                <a:cs typeface="Arial"/>
              </a:rPr>
              <a:t>NBME advances assessment of health care professionals to achieve optimal care for all.</a:t>
            </a:r>
          </a:p>
          <a:p>
            <a:pPr marL="571500" lvl="2" indent="-342900">
              <a:buFont typeface="Wingdings"/>
              <a:buChar char="§"/>
            </a:pPr>
            <a:r>
              <a:rPr lang="en-US">
                <a:latin typeface="Calibri"/>
              </a:rPr>
              <a:t>The mission encompasses the spectrum of health professionals along the continuum of education, training and practice and includes research in evaluation as well as development of assessment tools. </a:t>
            </a:r>
          </a:p>
          <a:p>
            <a:pPr marL="571500" lvl="2" indent="-342900">
              <a:buFont typeface="Wingdings"/>
              <a:buChar char="§"/>
            </a:pPr>
            <a:r>
              <a:rPr lang="en-US">
                <a:solidFill>
                  <a:srgbClr val="3B3A3A"/>
                </a:solidFill>
                <a:latin typeface="Calibri"/>
                <a:ea typeface="Calibri"/>
                <a:cs typeface="Calibri"/>
              </a:rPr>
              <a:t>We design assessments and tools that serve as catalysts for growth, providing opportunities for all students to demonstrate their knowledge and skills.</a:t>
            </a:r>
          </a:p>
          <a:p>
            <a:pPr lvl="2" indent="0">
              <a:buNone/>
            </a:pPr>
            <a:endParaRPr lang="en-US">
              <a:latin typeface="Calibri"/>
              <a:cs typeface="Calibri"/>
            </a:endParaRPr>
          </a:p>
          <a:p>
            <a:r>
              <a:rPr lang="en-US"/>
              <a:t>Growth and Innovation </a:t>
            </a:r>
            <a:r>
              <a:rPr lang="en-US" b="0"/>
              <a:t>– Unit examining skills and behaviors in the formative space. </a:t>
            </a:r>
          </a:p>
          <a:p>
            <a:r>
              <a:rPr lang="en-US"/>
              <a:t>Educational Strategy </a:t>
            </a:r>
            <a:r>
              <a:rPr lang="en-US" b="0"/>
              <a:t>– Department connecting research with education practice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68479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BE94F7C-74EF-FEAD-541F-88F11EF39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Outcomes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820C0A-7204-8C57-B032-ADDDE93E12F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70723F07-A572-4848-AD50-05313BECACBF}" type="slidenum">
              <a:rPr lang="en-US" smtClean="0"/>
              <a:t>4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6C24267-7694-1581-0A9C-4F99E06A25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lIns="91440" tIns="45720" rIns="91440" bIns="45720" anchor="t"/>
          <a:lstStyle/>
          <a:p>
            <a:r>
              <a:rPr lang="en-US" b="0">
                <a:latin typeface="Arial"/>
                <a:cs typeface="Arial"/>
              </a:rPr>
              <a:t>By the end of the session, participants will be able to:</a:t>
            </a:r>
            <a:endParaRPr lang="en-US" b="0"/>
          </a:p>
          <a:p>
            <a:pPr marL="342900" indent="-342900">
              <a:buFont typeface="Arial"/>
              <a:buChar char="•"/>
            </a:pPr>
            <a:r>
              <a:rPr lang="en-US" b="0">
                <a:latin typeface="Arial"/>
                <a:cs typeface="Arial"/>
              </a:rPr>
              <a:t>describe how medical schools use Workplace‑Based Assessments (WBAs) to evaluate student competency in three competency areas</a:t>
            </a:r>
            <a:endParaRPr lang="en-US" b="0"/>
          </a:p>
          <a:p>
            <a:pPr marL="342900" indent="-342900">
              <a:buFont typeface="Arial"/>
              <a:buChar char="•"/>
            </a:pPr>
            <a:r>
              <a:rPr lang="en-US" b="0">
                <a:latin typeface="Arial"/>
                <a:cs typeface="Arial"/>
              </a:rPr>
              <a:t>identify and compare patterns in the presented WBA data and assessment methods with those used at their own institutions</a:t>
            </a:r>
            <a:endParaRPr lang="en-US" b="0"/>
          </a:p>
          <a:p>
            <a:pPr marL="342900" indent="-342900">
              <a:buFont typeface="Arial"/>
              <a:buChar char="•"/>
            </a:pPr>
            <a:r>
              <a:rPr lang="en-US" b="0">
                <a:latin typeface="Arial"/>
                <a:cs typeface="Arial"/>
              </a:rPr>
              <a:t>begin formulating a plan for improving assessment practices to ensure alignment between learning objectives, observed student performance, and institutional assessment goals.</a:t>
            </a:r>
            <a:endParaRPr lang="en-US" b="0"/>
          </a:p>
          <a:p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108137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38542-C47C-87BE-E0A3-D8C7627BA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Workplace Based Assessments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562CD9-B2E7-648C-E94B-0808B843402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E033FF-7748-1180-1D56-512812F406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Evaluation of medical student performance in a clinical (patient care) setting through direct observation by other health care professionals. </a:t>
            </a:r>
          </a:p>
          <a:p>
            <a:r>
              <a:rPr lang="en-US"/>
              <a:t>Can be used for both procedural (e.g. physical assessment of patients) and behavioral (e.g. communication skills)</a:t>
            </a:r>
          </a:p>
          <a:p>
            <a:r>
              <a:rPr lang="en-US"/>
              <a:t>Rubric based and primarily formative for students in during their clinical rotations.</a:t>
            </a:r>
          </a:p>
          <a:p>
            <a:endParaRPr lang="en-US"/>
          </a:p>
          <a:p>
            <a:r>
              <a:rPr lang="en-US"/>
              <a:t>Assessment of actual practice in an actual scenario.</a:t>
            </a:r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3C8644-6BF8-1870-2435-EC61F40B680C}"/>
              </a:ext>
            </a:extLst>
          </p:cNvPr>
          <p:cNvSpPr txBox="1"/>
          <p:nvPr/>
        </p:nvSpPr>
        <p:spPr>
          <a:xfrm>
            <a:off x="957263" y="5585174"/>
            <a:ext cx="6081250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>
                <a:hlinkClick r:id="rId2"/>
              </a:rPr>
              <a:t>Workplace-based assessment in healthcare: Key concepts and best practices - </a:t>
            </a:r>
            <a:r>
              <a:rPr lang="en-US" err="1">
                <a:hlinkClick r:id="rId2"/>
              </a:rPr>
              <a:t>Chaoyan</a:t>
            </a:r>
            <a:r>
              <a:rPr lang="en-US">
                <a:hlinkClick r:id="rId2"/>
              </a:rPr>
              <a:t> Dong, Siew Ching Low, Clement C Yan, 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9570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AGE TITLE TEXT…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WBA Data Creative Community</a:t>
            </a:r>
          </a:p>
        </p:txBody>
      </p:sp>
      <p:sp>
        <p:nvSpPr>
          <p:cNvPr id="139" name="Page text Ini a nusant est…"/>
          <p:cNvSpPr txBox="1">
            <a:spLocks noGrp="1"/>
          </p:cNvSpPr>
          <p:nvPr>
            <p:ph type="body" sz="half" idx="15"/>
          </p:nvPr>
        </p:nvSpPr>
        <p:spPr>
          <a:xfrm>
            <a:off x="957263" y="1609344"/>
            <a:ext cx="4629622" cy="3700462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/>
              <a:t>NBME’s Creative Community Model</a:t>
            </a:r>
          </a:p>
          <a:p>
            <a:pPr marL="457200" indent="-457200">
              <a:buAutoNum type="arabicPeriod"/>
            </a:pPr>
            <a:endParaRPr lang="en-US"/>
          </a:p>
          <a:p>
            <a:pPr marL="457200" indent="-457200">
              <a:buAutoNum type="arabicPeriod"/>
            </a:pPr>
            <a:r>
              <a:rPr lang="en-US"/>
              <a:t>Why WBA Data?</a:t>
            </a:r>
          </a:p>
          <a:p>
            <a:pPr marL="742950" lvl="2" indent="-285750"/>
            <a:r>
              <a:rPr lang="en-US"/>
              <a:t>Challenging Area for Schools</a:t>
            </a:r>
          </a:p>
          <a:p>
            <a:pPr marL="742950" lvl="2" indent="-285750"/>
            <a:r>
              <a:rPr lang="en-US"/>
              <a:t>NBME Prioritized Areas: Clinical Reasoning, Communications, Teamwork (HSS)</a:t>
            </a:r>
          </a:p>
          <a:p>
            <a:pPr marL="742950" lvl="2" indent="-285750"/>
            <a:r>
              <a:rPr lang="en-US"/>
              <a:t>NBME’s potential for contribution</a:t>
            </a:r>
          </a:p>
          <a:p>
            <a:pPr marL="685800" lvl="2">
              <a:buFont typeface="+mj-lt"/>
              <a:buAutoNum type="alphaUcPeriod"/>
            </a:pPr>
            <a:endParaRPr lang="en-US"/>
          </a:p>
          <a:p>
            <a:pPr marL="0" lvl="2" indent="0">
              <a:buNone/>
            </a:pPr>
            <a:endParaRPr lang="en-US"/>
          </a:p>
        </p:txBody>
      </p:sp>
      <p:sp>
        <p:nvSpPr>
          <p:cNvPr id="2" name="Page text Ini a nusant est…">
            <a:extLst>
              <a:ext uri="{FF2B5EF4-FFF2-40B4-BE49-F238E27FC236}">
                <a16:creationId xmlns:a16="http://schemas.microsoft.com/office/drawing/2014/main" id="{9AB30C90-B7CD-7F31-1EF4-134360E8D889}"/>
              </a:ext>
            </a:extLst>
          </p:cNvPr>
          <p:cNvSpPr txBox="1">
            <a:spLocks/>
          </p:cNvSpPr>
          <p:nvPr/>
        </p:nvSpPr>
        <p:spPr>
          <a:xfrm>
            <a:off x="6579715" y="1578769"/>
            <a:ext cx="4629622" cy="370046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2200" b="1" i="0" u="none" strike="noStrike" cap="none" spc="0" baseline="0">
                <a:ln>
                  <a:noFill/>
                </a:ln>
                <a:solidFill>
                  <a:srgbClr val="3B3A3A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defRPr>
            </a:lvl1pPr>
            <a:lvl2pPr marL="0" marR="0" indent="9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3B3A3A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defRPr>
            </a:lvl2pPr>
            <a:lvl3pPr marL="342900" marR="99060" indent="-342900" algn="l" defTabSz="914400" rtl="0" eaLnBrk="1" latinLnBrk="0" hangingPunct="1">
              <a:lnSpc>
                <a:spcPct val="1204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  <a:tabLst/>
              <a:defRPr lang="en-US" sz="1800" b="0" i="0" u="none" strike="noStrike" cap="none" spc="-20" baseline="0" dirty="0" smtClean="0">
                <a:ln>
                  <a:noFill/>
                </a:ln>
                <a:solidFill>
                  <a:srgbClr val="41414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808038" marR="99060" indent="-342900" algn="l" defTabSz="914400" rtl="0" eaLnBrk="1" latinLnBrk="0" hangingPunct="1">
              <a:lnSpc>
                <a:spcPct val="1204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+mj-lt"/>
              <a:buAutoNum type="alphaLcPeriod"/>
              <a:tabLst/>
              <a:defRPr lang="en-US" sz="1800" b="0" i="0" u="none" strike="noStrike" cap="none" spc="-20" baseline="0" dirty="0" smtClean="0">
                <a:ln>
                  <a:noFill/>
                </a:ln>
                <a:solidFill>
                  <a:srgbClr val="41414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379538" marR="99060" indent="-342900" algn="l" defTabSz="914400" rtl="0" eaLnBrk="1" latinLnBrk="0" hangingPunct="1">
              <a:lnSpc>
                <a:spcPct val="1204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+mj-lt"/>
              <a:buAutoNum type="romanLcPeriod"/>
              <a:tabLst/>
              <a:defRPr lang="en-US" sz="1800" b="0" i="0" u="none" strike="noStrike" cap="none" spc="-20" baseline="0" dirty="0">
                <a:ln>
                  <a:noFill/>
                </a:ln>
                <a:solidFill>
                  <a:srgbClr val="41414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457200" indent="-457200">
              <a:buFont typeface="+mj-lt"/>
              <a:buAutoNum type="arabicPeriod" startAt="3"/>
            </a:pPr>
            <a:r>
              <a:rPr lang="en-US"/>
              <a:t>Project Goals</a:t>
            </a:r>
          </a:p>
          <a:p>
            <a:pPr marL="800100" lvl="2" indent="-457200">
              <a:buFont typeface="Arial" panose="020B0604020202020204" pitchFamily="34" charset="0"/>
              <a:buChar char="•"/>
            </a:pPr>
            <a:r>
              <a:rPr lang="en-US"/>
              <a:t>School measurements of WBA</a:t>
            </a:r>
          </a:p>
          <a:p>
            <a:pPr marL="800100" lvl="2" indent="-457200">
              <a:buFont typeface="Arial" panose="020B0604020202020204" pitchFamily="34" charset="0"/>
              <a:buChar char="•"/>
            </a:pPr>
            <a:r>
              <a:rPr lang="en-US"/>
              <a:t>Develop understanding of school needs / possible contributions</a:t>
            </a:r>
          </a:p>
          <a:p>
            <a:pPr lvl="2" indent="0">
              <a:buNone/>
            </a:pPr>
            <a:endParaRPr lang="en-US"/>
          </a:p>
          <a:p>
            <a:pPr marL="457200" indent="-457200">
              <a:buFontTx/>
              <a:buAutoNum type="arabicPeriod" startAt="3"/>
            </a:pPr>
            <a:r>
              <a:rPr lang="en-US"/>
              <a:t>Ask </a:t>
            </a:r>
          </a:p>
          <a:p>
            <a:pPr marL="800100" lvl="2" indent="-457200">
              <a:buFont typeface="Arial" panose="020B0604020202020204" pitchFamily="34" charset="0"/>
              <a:buChar char="•"/>
            </a:pPr>
            <a:r>
              <a:rPr lang="en-US"/>
              <a:t>4 year’s worth of WBA data</a:t>
            </a:r>
          </a:p>
          <a:p>
            <a:pPr marL="800100" lvl="2" indent="-457200">
              <a:buFont typeface="Arial" panose="020B0604020202020204" pitchFamily="34" charset="0"/>
              <a:buChar char="•"/>
            </a:pPr>
            <a:r>
              <a:rPr lang="en-US"/>
              <a:t>Instrument copies</a:t>
            </a:r>
          </a:p>
          <a:p>
            <a:pPr marL="800100" lvl="2" indent="-457200">
              <a:buFont typeface="Arial" panose="020B0604020202020204" pitchFamily="34" charset="0"/>
              <a:buChar char="•"/>
            </a:pPr>
            <a:r>
              <a:rPr lang="en-US"/>
              <a:t>Feedback on data analysis and visualization</a:t>
            </a:r>
          </a:p>
          <a:p>
            <a:pPr lvl="2" indent="0">
              <a:buNone/>
            </a:pPr>
            <a:endParaRPr lang="en-US"/>
          </a:p>
          <a:p>
            <a:pPr marL="685800" lvl="2">
              <a:buFont typeface="+mj-lt"/>
              <a:buAutoNum type="alphaUcPeriod"/>
            </a:pPr>
            <a:endParaRPr lang="en-US"/>
          </a:p>
          <a:p>
            <a:pPr marL="685800" lvl="2">
              <a:buFont typeface="+mj-lt"/>
              <a:buAutoNum type="alphaUcPeriod"/>
            </a:pPr>
            <a:endParaRPr lang="en-US"/>
          </a:p>
          <a:p>
            <a:pPr marL="0" lvl="2" indent="0">
              <a:buFont typeface="+mj-lt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66269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CB05A-73AC-3DB1-ADCD-CB783B37E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Calibri"/>
                <a:cs typeface="Arial"/>
              </a:rPr>
              <a:t>Summary: Differences Across Schools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EC5B8F-35FD-5982-F7E2-DF3CC38FFE6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1B65084-9479-6407-F5A2-C7A41CD78E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8955" y="1604963"/>
            <a:ext cx="4969500" cy="5003110"/>
          </a:xfrm>
        </p:spPr>
        <p:txBody>
          <a:bodyPr lIns="91440" tIns="45720" rIns="91440" bIns="45720" anchor="t"/>
          <a:lstStyle/>
          <a:p>
            <a:pPr marL="457200" indent="-457200">
              <a:buAutoNum type="arabicPeriod"/>
            </a:pPr>
            <a:r>
              <a:rPr lang="en-US" sz="2000" b="0">
                <a:solidFill>
                  <a:schemeClr val="tx1">
                    <a:lumMod val="50000"/>
                  </a:schemeClr>
                </a:solidFill>
                <a:latin typeface="Calibri"/>
                <a:cs typeface="Arial"/>
              </a:rPr>
              <a:t>Rating scales varied</a:t>
            </a:r>
            <a:endParaRPr lang="en-US" sz="2000" b="0">
              <a:solidFill>
                <a:schemeClr val="tx1">
                  <a:lumMod val="50000"/>
                </a:schemeClr>
              </a:solidFill>
              <a:latin typeface="Calibri"/>
            </a:endParaRPr>
          </a:p>
          <a:p>
            <a:pPr marL="685800" marR="0" lvl="2" indent="-457200">
              <a:buFont typeface="Wingdings"/>
              <a:buChar char="§"/>
            </a:pPr>
            <a:r>
              <a:rPr lang="en-US" sz="1600" spc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</a:rPr>
              <a:t> (2-point scales)</a:t>
            </a:r>
            <a:endParaRPr lang="en-US" sz="1600" b="0" spc="0">
              <a:solidFill>
                <a:schemeClr val="tx1">
                  <a:lumMod val="50000"/>
                </a:schemeClr>
              </a:solidFill>
              <a:latin typeface="Calibri"/>
              <a:ea typeface="Calibri"/>
              <a:cs typeface="Arial"/>
            </a:endParaRPr>
          </a:p>
          <a:p>
            <a:pPr marL="685800" marR="0" lvl="2" indent="-457200">
              <a:buFont typeface="Wingdings"/>
              <a:buChar char="§"/>
            </a:pPr>
            <a:r>
              <a:rPr lang="en-US" sz="1600" spc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</a:rPr>
              <a:t> (4-point scales)</a:t>
            </a:r>
          </a:p>
          <a:p>
            <a:pPr marL="685800" lvl="2" indent="-457200">
              <a:buFont typeface="Wingdings"/>
              <a:buChar char="§"/>
            </a:pPr>
            <a:r>
              <a:rPr lang="en-US" sz="1600" spc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</a:rPr>
              <a:t> (4- and 5-point scales)</a:t>
            </a:r>
            <a:endParaRPr lang="en-US" sz="1600" b="0" spc="0">
              <a:solidFill>
                <a:schemeClr val="tx1">
                  <a:lumMod val="50000"/>
                </a:schemeClr>
              </a:solidFill>
              <a:latin typeface="Calibri"/>
              <a:ea typeface="Calibri"/>
              <a:cs typeface="Arial"/>
            </a:endParaRPr>
          </a:p>
          <a:p>
            <a:pPr marL="685800" lvl="2" indent="-457200">
              <a:buFont typeface="Wingdings"/>
              <a:buChar char="§"/>
            </a:pPr>
            <a:r>
              <a:rPr lang="en-US" sz="1600" spc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(4-, 5-, and 9-point scales)</a:t>
            </a:r>
            <a:endParaRPr lang="en-US" sz="1600" spc="0">
              <a:solidFill>
                <a:schemeClr val="tx1">
                  <a:lumMod val="50000"/>
                </a:schemeClr>
              </a:solidFill>
              <a:latin typeface="Calibri"/>
              <a:ea typeface="Calibri"/>
            </a:endParaRPr>
          </a:p>
          <a:p>
            <a:pPr marL="685800" lvl="2" indent="-457200">
              <a:buFont typeface="Wingdings"/>
              <a:buChar char="§"/>
            </a:pPr>
            <a:r>
              <a:rPr lang="en-US" sz="1600" spc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</a:rPr>
              <a:t> (10-point scales)</a:t>
            </a:r>
            <a:endParaRPr lang="en-US" sz="1600" b="0">
              <a:solidFill>
                <a:schemeClr val="tx1">
                  <a:lumMod val="50000"/>
                </a:schemeClr>
              </a:solidFill>
              <a:latin typeface="Calibri"/>
              <a:cs typeface="Arial"/>
            </a:endParaRPr>
          </a:p>
          <a:p>
            <a:pPr lvl="2" indent="0">
              <a:buNone/>
            </a:pPr>
            <a:endParaRPr lang="en-US" sz="1600" b="0" spc="0">
              <a:solidFill>
                <a:schemeClr val="tx1">
                  <a:lumMod val="50000"/>
                </a:schemeClr>
              </a:solidFill>
              <a:latin typeface="Calibri"/>
              <a:ea typeface="Calibri"/>
              <a:cs typeface="Arial"/>
            </a:endParaRPr>
          </a:p>
          <a:p>
            <a:pPr lvl="1" indent="0"/>
            <a:r>
              <a:rPr lang="en-US" sz="2000" spc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Arial"/>
              </a:rPr>
              <a:t>2.</a:t>
            </a:r>
            <a:r>
              <a:rPr lang="en-US" sz="2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Arial"/>
              </a:rPr>
              <a:t>  Number of questions per construct varied</a:t>
            </a:r>
            <a:endParaRPr lang="en-US" sz="2000" b="0" spc="0">
              <a:solidFill>
                <a:schemeClr val="tx1">
                  <a:lumMod val="50000"/>
                </a:schemeClr>
              </a:solidFill>
              <a:latin typeface="Calibri"/>
              <a:ea typeface="Calibri"/>
              <a:cs typeface="Arial"/>
            </a:endParaRPr>
          </a:p>
          <a:p>
            <a:pPr marL="685800" marR="0" lvl="2" indent="-457200">
              <a:buFont typeface="Wingdings,Sans-Serif"/>
              <a:buChar char="§"/>
            </a:pPr>
            <a:r>
              <a:rPr lang="en-US" sz="16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(CR = 14, Comm = 12, Teamwork = 3)</a:t>
            </a:r>
          </a:p>
          <a:p>
            <a:pPr marL="685800" marR="0" lvl="2" indent="-457200">
              <a:buFont typeface="Wingdings,Sans-Serif"/>
              <a:buChar char="§"/>
            </a:pPr>
            <a:r>
              <a:rPr lang="en-US" sz="16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(CR = 4, Comm = 2, Teamwork = 3)</a:t>
            </a:r>
          </a:p>
          <a:p>
            <a:pPr marL="685800" lvl="2" indent="-457200">
              <a:buFont typeface="Wingdings,Sans-Serif"/>
              <a:buChar char="§"/>
            </a:pPr>
            <a:r>
              <a:rPr lang="en-US" sz="16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(CR = 9, Comm = 5, Teamwork = 4)</a:t>
            </a:r>
          </a:p>
          <a:p>
            <a:pPr marL="685800" lvl="2" indent="-457200">
              <a:buFont typeface="Wingdings,Sans-Serif"/>
              <a:buChar char="§"/>
            </a:pPr>
            <a:r>
              <a:rPr lang="en-US" sz="16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(CR = 36, Comm = 24, Teamwork = 6)</a:t>
            </a:r>
          </a:p>
          <a:p>
            <a:pPr marL="685800" lvl="2" indent="-457200">
              <a:buFont typeface="Wingdings,Sans-Serif"/>
              <a:buChar char="§"/>
            </a:pPr>
            <a:r>
              <a:rPr lang="en-US" sz="16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(CR = 8, Comm = 3, Teamwork = 1)</a:t>
            </a:r>
            <a:endParaRPr lang="en-US">
              <a:solidFill>
                <a:schemeClr val="tx1">
                  <a:lumMod val="50000"/>
                </a:schemeClr>
              </a:solidFill>
            </a:endParaRPr>
          </a:p>
          <a:p>
            <a:pPr lvl="1" indent="0"/>
            <a:endParaRPr lang="en-US" sz="2000" spc="-20">
              <a:solidFill>
                <a:schemeClr val="tx1">
                  <a:lumMod val="50000"/>
                </a:schemeClr>
              </a:solidFill>
              <a:latin typeface="Calibri"/>
              <a:ea typeface="Calibri"/>
              <a:cs typeface="Arial"/>
            </a:endParaRPr>
          </a:p>
          <a:p>
            <a:pPr lvl="2" indent="0">
              <a:buNone/>
            </a:pPr>
            <a:endParaRPr lang="en-US" sz="1600">
              <a:solidFill>
                <a:schemeClr val="tx1">
                  <a:lumMod val="50000"/>
                </a:schemeClr>
              </a:solidFill>
              <a:latin typeface="Calibri"/>
              <a:ea typeface="Calibri"/>
            </a:endParaRPr>
          </a:p>
          <a:p>
            <a:pPr marL="457200" indent="-457200">
              <a:buAutoNum type="arabicPeriod"/>
            </a:pPr>
            <a:endParaRPr lang="en-US" sz="2000" b="0">
              <a:solidFill>
                <a:schemeClr val="tx1">
                  <a:lumMod val="50000"/>
                </a:schemeClr>
              </a:solidFill>
              <a:latin typeface="Gill Sans MT"/>
              <a:ea typeface="Calibri"/>
              <a:cs typeface="Arial"/>
            </a:endParaRPr>
          </a:p>
          <a:p>
            <a:endParaRPr lang="en-US" sz="2000" b="0">
              <a:solidFill>
                <a:schemeClr val="tx1">
                  <a:lumMod val="50000"/>
                </a:schemeClr>
              </a:solidFill>
              <a:latin typeface="Gill Sans MT"/>
              <a:ea typeface="Calibri"/>
              <a:cs typeface="Arial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4597AEB-4ADA-183A-36CA-2D0C30DF588B}"/>
              </a:ext>
            </a:extLst>
          </p:cNvPr>
          <p:cNvSpPr txBox="1">
            <a:spLocks/>
          </p:cNvSpPr>
          <p:nvPr/>
        </p:nvSpPr>
        <p:spPr>
          <a:xfrm>
            <a:off x="6600650" y="1607843"/>
            <a:ext cx="4969500" cy="50031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2200" b="1" i="0" u="none" strike="noStrike" cap="none" spc="0" baseline="0">
                <a:ln>
                  <a:noFill/>
                </a:ln>
                <a:solidFill>
                  <a:srgbClr val="3B3A3A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defRPr>
            </a:lvl1pPr>
            <a:lvl2pPr marL="0" marR="0" indent="9525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3B3A3A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defRPr>
            </a:lvl2pPr>
            <a:lvl3pPr marL="228600" marR="99060" indent="-228600" algn="l" defTabSz="914400" rtl="0" latinLnBrk="0">
              <a:lnSpc>
                <a:spcPct val="120400"/>
              </a:lnSpc>
              <a:spcBef>
                <a:spcPts val="0"/>
              </a:spcBef>
              <a:spcAft>
                <a:spcPts val="0"/>
              </a:spcAft>
              <a:buClr>
                <a:srgbClr val="51B2DC"/>
              </a:buClr>
              <a:buSzPct val="150000"/>
              <a:buFontTx/>
              <a:buChar char="‣"/>
              <a:tabLst/>
              <a:defRPr lang="en-US" sz="1800" b="0" i="0" u="none" strike="noStrike" cap="none" spc="-20" baseline="0" dirty="0" smtClean="0">
                <a:ln>
                  <a:noFill/>
                </a:ln>
                <a:solidFill>
                  <a:srgbClr val="41414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687388" marR="99060" indent="-222250" algn="l" defTabSz="914400" rtl="0" latinLnBrk="0">
              <a:lnSpc>
                <a:spcPct val="120400"/>
              </a:lnSpc>
              <a:spcBef>
                <a:spcPts val="1200"/>
              </a:spcBef>
              <a:spcAft>
                <a:spcPts val="0"/>
              </a:spcAft>
              <a:buClr>
                <a:srgbClr val="51B2DC"/>
              </a:buClr>
              <a:buSzPct val="150000"/>
              <a:buFontTx/>
              <a:buChar char="‣"/>
              <a:tabLst/>
              <a:defRPr lang="en-US" sz="1800" b="0" i="0" u="none" strike="noStrike" cap="none" spc="-20" baseline="0" dirty="0" smtClean="0">
                <a:ln>
                  <a:noFill/>
                </a:ln>
                <a:solidFill>
                  <a:srgbClr val="41414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58888" marR="99060" indent="-222250" algn="l" defTabSz="914400" rtl="0" latinLnBrk="0">
              <a:lnSpc>
                <a:spcPct val="120400"/>
              </a:lnSpc>
              <a:spcBef>
                <a:spcPts val="1200"/>
              </a:spcBef>
              <a:spcAft>
                <a:spcPts val="0"/>
              </a:spcAft>
              <a:buClr>
                <a:srgbClr val="51B2DC"/>
              </a:buClr>
              <a:buSzPct val="150000"/>
              <a:buFontTx/>
              <a:buChar char="‣"/>
              <a:tabLst/>
              <a:defRPr lang="en-US" sz="1800" b="0" i="0" u="none" strike="noStrike" cap="none" spc="-20" baseline="0" dirty="0">
                <a:ln>
                  <a:noFill/>
                </a:ln>
                <a:solidFill>
                  <a:srgbClr val="41414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60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lvl="1" indent="0"/>
            <a:r>
              <a:rPr lang="en-US" sz="2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3.  The degree of standardization across courses and forms varied (central vs distributed approach). </a:t>
            </a:r>
            <a:endParaRPr lang="en-US" sz="2000">
              <a:solidFill>
                <a:schemeClr val="tx1">
                  <a:lumMod val="50000"/>
                </a:schemeClr>
              </a:solidFill>
              <a:latin typeface="Calibri"/>
              <a:cs typeface="Calibri"/>
            </a:endParaRPr>
          </a:p>
          <a:p>
            <a:pPr lvl="1" indent="0"/>
            <a:r>
              <a:rPr lang="en-US" sz="2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4.  The number of ratings per student varied</a:t>
            </a:r>
          </a:p>
          <a:p>
            <a:pPr marL="685800" lvl="2" indent="-457200">
              <a:buFont typeface="Wingdings,Sans-Serif"/>
              <a:buChar char="§"/>
            </a:pPr>
            <a:r>
              <a:rPr lang="en-US" sz="16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(Avg. = 289.8)</a:t>
            </a:r>
          </a:p>
          <a:p>
            <a:pPr marL="685800" lvl="2" indent="-457200">
              <a:buFont typeface="Wingdings,Sans-Serif"/>
              <a:buChar char="§"/>
            </a:pPr>
            <a:r>
              <a:rPr lang="en-US" sz="16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(Avg. = 141.6)</a:t>
            </a:r>
          </a:p>
          <a:p>
            <a:pPr marL="685800" lvl="2" indent="-457200">
              <a:buFont typeface="Wingdings,Sans-Serif"/>
              <a:buChar char="§"/>
            </a:pPr>
            <a:r>
              <a:rPr lang="en-US" sz="16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(Avg. = 89.6)</a:t>
            </a:r>
          </a:p>
          <a:p>
            <a:pPr marL="685800" lvl="2" indent="-457200">
              <a:buFont typeface="Wingdings,Sans-Serif"/>
              <a:buChar char="§"/>
            </a:pPr>
            <a:r>
              <a:rPr lang="en-US" sz="16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(Avg. = 143.8)</a:t>
            </a:r>
          </a:p>
          <a:p>
            <a:pPr marL="685800" lvl="2" indent="-457200">
              <a:buFont typeface="Wingdings,Sans-Serif"/>
              <a:buChar char="§"/>
            </a:pPr>
            <a:r>
              <a:rPr lang="en-US" sz="16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(Avg. = 189.79)</a:t>
            </a:r>
            <a:endParaRPr lang="en-US">
              <a:solidFill>
                <a:schemeClr val="tx1">
                  <a:lumMod val="50000"/>
                </a:schemeClr>
              </a:solidFill>
              <a:ea typeface="Calibri"/>
            </a:endParaRPr>
          </a:p>
          <a:p>
            <a:pPr lvl="2">
              <a:buFont typeface="Wingdings,Sans-Serif"/>
              <a:buChar char="‣"/>
            </a:pPr>
            <a:endParaRPr lang="en-US" sz="1600" spc="0">
              <a:solidFill>
                <a:schemeClr val="tx1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  <a:p>
            <a:pPr lvl="1" indent="0">
              <a:buClr>
                <a:srgbClr val="51B2DC"/>
              </a:buClr>
              <a:buSzPct val="150000"/>
            </a:pPr>
            <a:r>
              <a:rPr lang="en-US" sz="20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5.  Some unique qualitative themes were identified.</a:t>
            </a:r>
            <a:endParaRPr lang="en-US">
              <a:solidFill>
                <a:schemeClr val="tx1">
                  <a:lumMod val="50000"/>
                </a:schemeClr>
              </a:solidFill>
            </a:endParaRPr>
          </a:p>
          <a:p>
            <a:pPr marL="685800" lvl="2" indent="-457200">
              <a:buFont typeface="Wingdings,Sans-Serif"/>
              <a:buChar char="§"/>
            </a:pPr>
            <a:r>
              <a:rPr lang="en-US" sz="16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Digital Literacy</a:t>
            </a:r>
          </a:p>
          <a:p>
            <a:pPr marL="685800" lvl="2" indent="-457200">
              <a:buFont typeface="Wingdings,Sans-Serif"/>
              <a:buChar char="§"/>
            </a:pPr>
            <a:r>
              <a:rPr lang="en-US" sz="160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IICARE</a:t>
            </a:r>
          </a:p>
          <a:p>
            <a:pPr lvl="2" indent="0">
              <a:buNone/>
            </a:pPr>
            <a:endParaRPr lang="en-US" sz="1600">
              <a:solidFill>
                <a:schemeClr val="tx1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  <a:p>
            <a:pPr marL="457200" indent="-457200" hangingPunct="1">
              <a:buFontTx/>
              <a:buAutoNum type="arabicPeriod"/>
            </a:pPr>
            <a:endParaRPr lang="en-US" sz="2000" b="0">
              <a:solidFill>
                <a:schemeClr val="tx1">
                  <a:lumMod val="50000"/>
                </a:schemeClr>
              </a:solidFill>
              <a:latin typeface="Gill Sans MT"/>
              <a:ea typeface="Calibri"/>
              <a:cs typeface="Arial"/>
            </a:endParaRPr>
          </a:p>
          <a:p>
            <a:pPr hangingPunct="1"/>
            <a:endParaRPr lang="en-US" sz="2000" b="0">
              <a:solidFill>
                <a:schemeClr val="tx1">
                  <a:lumMod val="50000"/>
                </a:schemeClr>
              </a:solidFill>
              <a:latin typeface="Gill Sans MT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991179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4392C-9D51-CD8C-EAB9-E96EA85E1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Calibri"/>
                <a:cs typeface="Arial"/>
              </a:rPr>
              <a:t>Summary: Similarities </a:t>
            </a:r>
            <a:endParaRPr lang="en-US">
              <a:latin typeface="Calibri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3791A3-91B9-C9FF-13B6-1D726D97EEF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39D730-8557-18A3-A1DC-8C2C6DDA45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7262" y="1363861"/>
            <a:ext cx="10015647" cy="5428356"/>
          </a:xfrm>
        </p:spPr>
        <p:txBody>
          <a:bodyPr lIns="91440" tIns="45720" rIns="91440" bIns="45720" anchor="t"/>
          <a:lstStyle/>
          <a:p>
            <a:pPr marL="457200" indent="-457200">
              <a:spcAft>
                <a:spcPts val="200"/>
              </a:spcAft>
              <a:buAutoNum type="arabicPeriod"/>
            </a:pPr>
            <a:r>
              <a:rPr lang="en-US" sz="2000" b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Arial"/>
              </a:rPr>
              <a:t>High consistency of ratings across different forms within each school</a:t>
            </a:r>
            <a:endParaRPr lang="en-US" sz="2000" b="0" spc="0">
              <a:solidFill>
                <a:schemeClr val="tx1">
                  <a:lumMod val="50000"/>
                </a:schemeClr>
              </a:solidFill>
              <a:latin typeface="Calibri"/>
              <a:ea typeface="Calibri"/>
              <a:cs typeface="Arial" panose="020B0604020202020204" pitchFamily="34" charset="0"/>
            </a:endParaRPr>
          </a:p>
          <a:p>
            <a:pPr marL="457200" indent="-457200">
              <a:spcAft>
                <a:spcPts val="200"/>
              </a:spcAft>
              <a:buFontTx/>
              <a:buAutoNum type="arabicPeriod"/>
            </a:pPr>
            <a:r>
              <a:rPr lang="en-US" sz="2000" b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Arial"/>
              </a:rPr>
              <a:t>Low variation – majority of ratings (92.1%) on the positive half of each rating scale</a:t>
            </a:r>
          </a:p>
          <a:p>
            <a:pPr marL="685800" lvl="2" indent="-457200">
              <a:spcAft>
                <a:spcPts val="200"/>
              </a:spcAft>
              <a:buFont typeface="Wingdings,Sans-Serif"/>
              <a:buChar char="§"/>
            </a:pPr>
            <a:r>
              <a:rPr lang="en-US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5.4% of Ratings were N/A</a:t>
            </a:r>
            <a:endParaRPr lang="en-US">
              <a:solidFill>
                <a:schemeClr val="tx1">
                  <a:lumMod val="50000"/>
                </a:schemeClr>
              </a:solidFill>
              <a:latin typeface="Calibri"/>
              <a:cs typeface="Calibri"/>
            </a:endParaRPr>
          </a:p>
          <a:p>
            <a:pPr marL="685800" lvl="2" indent="-457200">
              <a:spcAft>
                <a:spcPts val="200"/>
              </a:spcAft>
              <a:buFont typeface="Wingdings,Sans-Serif"/>
              <a:buChar char="§"/>
            </a:pPr>
            <a:r>
              <a:rPr lang="en-US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62.5% of ratings were at the highest point on the scale</a:t>
            </a:r>
          </a:p>
          <a:p>
            <a:pPr marL="685800" lvl="2" indent="-457200">
              <a:spcAft>
                <a:spcPts val="200"/>
              </a:spcAft>
              <a:buFont typeface="Wingdings,Sans-Serif"/>
              <a:buChar char="§"/>
            </a:pPr>
            <a:r>
              <a:rPr lang="en-US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0.15% of ratings were at the lowest point on the scale</a:t>
            </a:r>
            <a:endParaRPr lang="en-US">
              <a:solidFill>
                <a:schemeClr val="tx1">
                  <a:lumMod val="50000"/>
                </a:schemeClr>
              </a:solidFill>
            </a:endParaRPr>
          </a:p>
          <a:p>
            <a:pPr marL="457200" indent="-457200">
              <a:spcAft>
                <a:spcPts val="200"/>
              </a:spcAft>
              <a:buFontTx/>
              <a:buAutoNum type="arabicPeriod"/>
            </a:pPr>
            <a:r>
              <a:rPr lang="en-US" sz="2000" b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Arial"/>
              </a:rPr>
              <a:t>Construct Coverage</a:t>
            </a:r>
          </a:p>
          <a:p>
            <a:pPr marL="685800" marR="0" lvl="2" indent="-457200">
              <a:lnSpc>
                <a:spcPct val="100000"/>
              </a:lnSpc>
              <a:spcAft>
                <a:spcPts val="200"/>
              </a:spcAft>
              <a:buFont typeface="Wingdings"/>
              <a:buChar char="§"/>
            </a:pPr>
            <a:r>
              <a:rPr lang="en-US" b="0" spc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Arial"/>
              </a:rPr>
              <a:t>Clinical </a:t>
            </a:r>
            <a:r>
              <a:rPr lang="en-US" spc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</a:rPr>
              <a:t>reasoning</a:t>
            </a:r>
            <a:r>
              <a:rPr lang="en-US" b="0" spc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Arial"/>
              </a:rPr>
              <a:t> – Most coverage</a:t>
            </a:r>
            <a:endParaRPr lang="en-US" b="1" spc="0">
              <a:solidFill>
                <a:schemeClr val="tx1">
                  <a:lumMod val="50000"/>
                </a:schemeClr>
              </a:solidFill>
              <a:latin typeface="Calibri"/>
              <a:ea typeface="Calibri"/>
              <a:cs typeface="Arial" panose="020B0604020202020204" pitchFamily="34" charset="0"/>
            </a:endParaRPr>
          </a:p>
          <a:p>
            <a:pPr marL="685800" marR="0" lvl="2" indent="-457200">
              <a:lnSpc>
                <a:spcPct val="100000"/>
              </a:lnSpc>
              <a:spcAft>
                <a:spcPts val="200"/>
              </a:spcAft>
              <a:buFont typeface="Wingdings"/>
              <a:buChar char="§"/>
            </a:pPr>
            <a:r>
              <a:rPr lang="en-US" b="0" spc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Arial"/>
              </a:rPr>
              <a:t>Teamwork – Least coverage</a:t>
            </a:r>
          </a:p>
          <a:p>
            <a:pPr marL="685800" marR="0" lvl="2" indent="-457200">
              <a:lnSpc>
                <a:spcPct val="100000"/>
              </a:lnSpc>
              <a:spcAft>
                <a:spcPts val="200"/>
              </a:spcAft>
              <a:buFont typeface="Wingdings"/>
              <a:buChar char="§"/>
            </a:pPr>
            <a:r>
              <a:rPr lang="en-US" spc="-2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Generally, teamwork was the highest rated skill, and clinical reasoning was the lowest rated skill.</a:t>
            </a:r>
            <a:r>
              <a:rPr lang="en-US" sz="2000" spc="-2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 </a:t>
            </a:r>
            <a:endParaRPr lang="en-US" sz="2000" spc="-20">
              <a:solidFill>
                <a:schemeClr val="tx1">
                  <a:lumMod val="50000"/>
                </a:schemeClr>
              </a:solidFill>
              <a:latin typeface="Calibri"/>
              <a:ea typeface="Calibri"/>
            </a:endParaRPr>
          </a:p>
          <a:p>
            <a:pPr marR="99060" lvl="1" indent="0"/>
            <a:r>
              <a:rPr lang="en-US" sz="2000" spc="-2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Arial"/>
              </a:rPr>
              <a:t>4. Relationship between quantitative and qualitative data (fewer questions on a topic led to more comments) and additional common themes were identified across multiple schools</a:t>
            </a:r>
            <a:endParaRPr lang="en-US" sz="2000" spc="-20">
              <a:solidFill>
                <a:schemeClr val="tx1">
                  <a:lumMod val="50000"/>
                </a:schemeClr>
              </a:solidFill>
              <a:latin typeface="Calibri"/>
              <a:ea typeface="Calibri"/>
            </a:endParaRPr>
          </a:p>
          <a:p>
            <a:pPr marL="685800" marR="0" lvl="2" indent="-457200">
              <a:spcAft>
                <a:spcPts val="200"/>
              </a:spcAft>
              <a:buFont typeface="Wingdings,Sans-Serif"/>
              <a:buChar char="§"/>
            </a:pPr>
            <a:r>
              <a:rPr lang="en-US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Leadership</a:t>
            </a:r>
          </a:p>
          <a:p>
            <a:pPr marL="685800" marR="0" lvl="2" indent="-457200">
              <a:lnSpc>
                <a:spcPct val="100000"/>
              </a:lnSpc>
              <a:spcAft>
                <a:spcPts val="200"/>
              </a:spcAft>
              <a:buFont typeface="Wingdings,Sans-Serif"/>
              <a:buChar char="§"/>
            </a:pPr>
            <a:r>
              <a:rPr lang="en-US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Professionalism</a:t>
            </a:r>
          </a:p>
          <a:p>
            <a:pPr marL="685800" marR="0" lvl="2" indent="-457200">
              <a:lnSpc>
                <a:spcPct val="100000"/>
              </a:lnSpc>
              <a:spcAft>
                <a:spcPts val="200"/>
              </a:spcAft>
              <a:buFont typeface="Wingdings,Sans-Serif"/>
              <a:buChar char="§"/>
            </a:pPr>
            <a:r>
              <a:rPr lang="en-US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Patient Care</a:t>
            </a:r>
          </a:p>
          <a:p>
            <a:pPr marL="685800" marR="0" lvl="2" indent="-457200">
              <a:spcAft>
                <a:spcPts val="200"/>
              </a:spcAft>
              <a:buFont typeface="Wingdings,Sans-Serif"/>
              <a:buChar char="§"/>
            </a:pPr>
            <a:endParaRPr lang="en-US">
              <a:solidFill>
                <a:srgbClr val="3B3A3A"/>
              </a:solidFill>
              <a:latin typeface="Calibri"/>
              <a:ea typeface="Calibri"/>
              <a:cs typeface="Calibri"/>
            </a:endParaRPr>
          </a:p>
          <a:p>
            <a:pPr marR="99060" lvl="1" indent="0"/>
            <a:endParaRPr lang="en-US" sz="2000" spc="-20">
              <a:solidFill>
                <a:srgbClr val="414141"/>
              </a:solidFill>
              <a:latin typeface="Calibri"/>
              <a:ea typeface="Calibri"/>
            </a:endParaRPr>
          </a:p>
          <a:p>
            <a:pPr marL="457200" lvl="1" indent="-457200">
              <a:buFont typeface="Wingdings"/>
              <a:buChar char="§"/>
            </a:pPr>
            <a:endParaRPr lang="en-US" sz="1600">
              <a:latin typeface="Calibri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693554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06C2F-EBDB-1EB7-3C57-EEC3D98FF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/>
              <a:t>The number of questions per construct varied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37F8B9-3B9C-1311-1126-65C292EC2B5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AE7A305-CCCD-D744-0140-5B52ECDE62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0075979"/>
              </p:ext>
            </p:extLst>
          </p:nvPr>
        </p:nvGraphicFramePr>
        <p:xfrm>
          <a:off x="288758" y="1554078"/>
          <a:ext cx="11293642" cy="4872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7259217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Custom 19">
      <a:dk1>
        <a:srgbClr val="414141"/>
      </a:dk1>
      <a:lt1>
        <a:srgbClr val="0077C6"/>
      </a:lt1>
      <a:dk2>
        <a:srgbClr val="A7A7A7"/>
      </a:dk2>
      <a:lt2>
        <a:srgbClr val="535353"/>
      </a:lt2>
      <a:accent1>
        <a:srgbClr val="0B4773"/>
      </a:accent1>
      <a:accent2>
        <a:srgbClr val="2174B8"/>
      </a:accent2>
      <a:accent3>
        <a:srgbClr val="00B1DF"/>
      </a:accent3>
      <a:accent4>
        <a:srgbClr val="8A2990"/>
      </a:accent4>
      <a:accent5>
        <a:srgbClr val="00AB83"/>
      </a:accent5>
      <a:accent6>
        <a:srgbClr val="4F616A"/>
      </a:accent6>
      <a:hlink>
        <a:srgbClr val="D5D5D5"/>
      </a:hlink>
      <a:folHlink>
        <a:srgbClr val="000000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8B2E37254DEF458659DD4E935C36ED" ma:contentTypeVersion="14" ma:contentTypeDescription="Create a new document." ma:contentTypeScope="" ma:versionID="76550bf40004018bd15349de12ae03a7">
  <xsd:schema xmlns:xsd="http://www.w3.org/2001/XMLSchema" xmlns:xs="http://www.w3.org/2001/XMLSchema" xmlns:p="http://schemas.microsoft.com/office/2006/metadata/properties" xmlns:ns2="553d34eb-8988-4c10-978b-349135a0613b" xmlns:ns3="955cd503-4cc3-4be1-9a6f-26515c978084" targetNamespace="http://schemas.microsoft.com/office/2006/metadata/properties" ma:root="true" ma:fieldsID="55e7fc527f1afbbd173bf922a061ad78" ns2:_="" ns3:_="">
    <xsd:import namespace="553d34eb-8988-4c10-978b-349135a0613b"/>
    <xsd:import namespace="955cd503-4cc3-4be1-9a6f-26515c9780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3d34eb-8988-4c10-978b-349135a061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333090c4-88b6-46bd-b8c3-afdc2c31ec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5cd503-4cc3-4be1-9a6f-26515c97808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efa0ca22-fed2-47df-a39c-1bcf9ce7a921}" ma:internalName="TaxCatchAll" ma:showField="CatchAllData" ma:web="955cd503-4cc3-4be1-9a6f-26515c9780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53d34eb-8988-4c10-978b-349135a0613b">
      <Terms xmlns="http://schemas.microsoft.com/office/infopath/2007/PartnerControls"/>
    </lcf76f155ced4ddcb4097134ff3c332f>
    <TaxCatchAll xmlns="955cd503-4cc3-4be1-9a6f-26515c97808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1AC1EC1-BED9-42E4-A2B6-1F04FF9E0470}">
  <ds:schemaRefs>
    <ds:schemaRef ds:uri="553d34eb-8988-4c10-978b-349135a0613b"/>
    <ds:schemaRef ds:uri="955cd503-4cc3-4be1-9a6f-26515c97808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B46F218-A833-4F08-AB72-09C103F8E545}">
  <ds:schemaRefs>
    <ds:schemaRef ds:uri="553d34eb-8988-4c10-978b-349135a0613b"/>
    <ds:schemaRef ds:uri="955cd503-4cc3-4be1-9a6f-26515c97808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36F8189-B888-41D0-BD4F-8E7B3A6814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1045</Words>
  <Application>Microsoft Office PowerPoint</Application>
  <PresentationFormat>Custom</PresentationFormat>
  <Paragraphs>147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Arial Black</vt:lpstr>
      <vt:lpstr>Calibri</vt:lpstr>
      <vt:lpstr>Gill Sans MT</vt:lpstr>
      <vt:lpstr>Wingdings</vt:lpstr>
      <vt:lpstr>Wingdings,Sans-Serif</vt:lpstr>
      <vt:lpstr>Office Theme</vt:lpstr>
      <vt:lpstr>Connecting Programmatic Learning Objectives with Practice:   Insights from an Analysis of Workforce-Based Assessments</vt:lpstr>
      <vt:lpstr>Agenda</vt:lpstr>
      <vt:lpstr>Introductions</vt:lpstr>
      <vt:lpstr>Learning Outcomes</vt:lpstr>
      <vt:lpstr>Workplace Based Assessments</vt:lpstr>
      <vt:lpstr>WBA Data Creative Community</vt:lpstr>
      <vt:lpstr>Summary: Differences Across Schools</vt:lpstr>
      <vt:lpstr>Summary: Similarities </vt:lpstr>
      <vt:lpstr>The number of questions per construct varied</vt:lpstr>
      <vt:lpstr>Variation in Distribution of Ratings</vt:lpstr>
      <vt:lpstr>Variation in Number of Ratings Per Student* **</vt:lpstr>
      <vt:lpstr>Qualitative Data Comparisons</vt:lpstr>
      <vt:lpstr>Discussion</vt:lpstr>
      <vt:lpstr>Discussion</vt:lpstr>
      <vt:lpstr>Discussion</vt:lpstr>
      <vt:lpstr>Best (Better) practice</vt:lpstr>
    </vt:vector>
  </TitlesOfParts>
  <Company>NBME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NBME-PPT_Arial_RGB_SM_2020-02-20_v2.1</dc:title>
  <dc:creator>Pam Treves</dc:creator>
  <dc:description>v2.1
Release Date: 2/20/2020
Arial font with RGB logo and SM mark</dc:description>
  <cp:lastModifiedBy>Janio, Jarek</cp:lastModifiedBy>
  <cp:revision>2</cp:revision>
  <dcterms:modified xsi:type="dcterms:W3CDTF">2026-03-17T01:00:39Z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0x010100778B2E37254DEF458659DD4E935C36ED</vt:lpwstr>
  </property>
  <property fmtid="{D5CDD505-2E9C-101B-9397-08002B2CF9AE}" pid="3" name="MediaServiceImageTags">
    <vt:lpwstr/>
  </property>
</Properties>
</file>