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62" r:id="rId2"/>
    <p:sldId id="257" r:id="rId3"/>
    <p:sldId id="264" r:id="rId4"/>
    <p:sldId id="263" r:id="rId5"/>
    <p:sldId id="259" r:id="rId6"/>
    <p:sldId id="265" r:id="rId7"/>
    <p:sldId id="266" r:id="rId8"/>
    <p:sldId id="267" r:id="rId9"/>
    <p:sldId id="268" r:id="rId10"/>
    <p:sldId id="260"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CC"/>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84935" autoAdjust="0"/>
  </p:normalViewPr>
  <p:slideViewPr>
    <p:cSldViewPr>
      <p:cViewPr varScale="1">
        <p:scale>
          <a:sx n="91" d="100"/>
          <a:sy n="91" d="100"/>
        </p:scale>
        <p:origin x="126" y="18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EF399-2844-4395-8CF0-15CEFEB686C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D121316-54B7-4298-AD07-55FFF71E75DA}">
      <dgm:prSet/>
      <dgm:spPr/>
      <dgm:t>
        <a:bodyPr/>
        <a:lstStyle/>
        <a:p>
          <a:pPr>
            <a:defRPr cap="all"/>
          </a:pPr>
          <a:r>
            <a:rPr lang="en-US"/>
            <a:t>Action Research Process</a:t>
          </a:r>
        </a:p>
      </dgm:t>
    </dgm:pt>
    <dgm:pt modelId="{3F850C52-A1F3-4A31-A271-EB004AFA3FE0}" type="parTrans" cxnId="{7C487719-BA65-4EA7-A2D4-0C525A43FCF6}">
      <dgm:prSet/>
      <dgm:spPr/>
      <dgm:t>
        <a:bodyPr/>
        <a:lstStyle/>
        <a:p>
          <a:endParaRPr lang="en-US"/>
        </a:p>
      </dgm:t>
    </dgm:pt>
    <dgm:pt modelId="{A4EB6F8E-7F55-4B59-8E27-7A30B7D37EF9}" type="sibTrans" cxnId="{7C487719-BA65-4EA7-A2D4-0C525A43FCF6}">
      <dgm:prSet/>
      <dgm:spPr/>
      <dgm:t>
        <a:bodyPr/>
        <a:lstStyle/>
        <a:p>
          <a:endParaRPr lang="en-US"/>
        </a:p>
      </dgm:t>
    </dgm:pt>
    <dgm:pt modelId="{AF9E312E-4D6E-49A1-9D47-CF469F25BDDD}">
      <dgm:prSet/>
      <dgm:spPr/>
      <dgm:t>
        <a:bodyPr/>
        <a:lstStyle/>
        <a:p>
          <a:pPr>
            <a:defRPr cap="all"/>
          </a:pPr>
          <a:r>
            <a:rPr lang="en-US"/>
            <a:t>Resource Request Guidance</a:t>
          </a:r>
        </a:p>
      </dgm:t>
    </dgm:pt>
    <dgm:pt modelId="{94B0AD1E-4555-49E2-97F0-63F468C3A1B8}" type="parTrans" cxnId="{0F6CC43C-806F-454A-ABC0-99C27EF473AB}">
      <dgm:prSet/>
      <dgm:spPr/>
      <dgm:t>
        <a:bodyPr/>
        <a:lstStyle/>
        <a:p>
          <a:endParaRPr lang="en-US"/>
        </a:p>
      </dgm:t>
    </dgm:pt>
    <dgm:pt modelId="{EA4B690C-884B-4A41-9D71-C1FD428762CE}" type="sibTrans" cxnId="{0F6CC43C-806F-454A-ABC0-99C27EF473AB}">
      <dgm:prSet/>
      <dgm:spPr/>
      <dgm:t>
        <a:bodyPr/>
        <a:lstStyle/>
        <a:p>
          <a:endParaRPr lang="en-US"/>
        </a:p>
      </dgm:t>
    </dgm:pt>
    <dgm:pt modelId="{15766B86-E66A-4CFB-8D66-16BAAE3A3567}">
      <dgm:prSet/>
      <dgm:spPr/>
      <dgm:t>
        <a:bodyPr/>
        <a:lstStyle/>
        <a:p>
          <a:pPr>
            <a:defRPr cap="all"/>
          </a:pPr>
          <a:r>
            <a:rPr lang="en-US" dirty="0"/>
            <a:t>Intervention Strategies</a:t>
          </a:r>
        </a:p>
      </dgm:t>
    </dgm:pt>
    <dgm:pt modelId="{657DC019-B55D-467D-9378-471D3A7A66C9}" type="parTrans" cxnId="{DB4AFCD0-7EB3-4AFF-BED7-151DDE27AB96}">
      <dgm:prSet/>
      <dgm:spPr/>
      <dgm:t>
        <a:bodyPr/>
        <a:lstStyle/>
        <a:p>
          <a:endParaRPr lang="en-US"/>
        </a:p>
      </dgm:t>
    </dgm:pt>
    <dgm:pt modelId="{60DE6CE8-EA03-4757-8B1C-5D9A61F4108C}" type="sibTrans" cxnId="{DB4AFCD0-7EB3-4AFF-BED7-151DDE27AB96}">
      <dgm:prSet/>
      <dgm:spPr/>
      <dgm:t>
        <a:bodyPr/>
        <a:lstStyle/>
        <a:p>
          <a:endParaRPr lang="en-US"/>
        </a:p>
      </dgm:t>
    </dgm:pt>
    <dgm:pt modelId="{70A65266-3B66-4859-8120-15C1C001F22E}">
      <dgm:prSet/>
      <dgm:spPr/>
      <dgm:t>
        <a:bodyPr/>
        <a:lstStyle/>
        <a:p>
          <a:pPr>
            <a:defRPr cap="all"/>
          </a:pPr>
          <a:r>
            <a:rPr lang="en-US"/>
            <a:t>Analysis of Commitments</a:t>
          </a:r>
        </a:p>
      </dgm:t>
    </dgm:pt>
    <dgm:pt modelId="{372B0C35-93B3-4EA1-8C3C-412B1D9991BC}" type="parTrans" cxnId="{E663DC5A-2A51-44E8-BD58-78EF67B8D2FB}">
      <dgm:prSet/>
      <dgm:spPr/>
      <dgm:t>
        <a:bodyPr/>
        <a:lstStyle/>
        <a:p>
          <a:endParaRPr lang="en-US"/>
        </a:p>
      </dgm:t>
    </dgm:pt>
    <dgm:pt modelId="{FC4DB306-134E-4D01-BE5A-3CD586696504}" type="sibTrans" cxnId="{E663DC5A-2A51-44E8-BD58-78EF67B8D2FB}">
      <dgm:prSet/>
      <dgm:spPr/>
      <dgm:t>
        <a:bodyPr/>
        <a:lstStyle/>
        <a:p>
          <a:endParaRPr lang="en-US"/>
        </a:p>
      </dgm:t>
    </dgm:pt>
    <dgm:pt modelId="{843EF03C-8B54-4760-A8D6-121A57B7A6BD}">
      <dgm:prSet/>
      <dgm:spPr/>
      <dgm:t>
        <a:bodyPr/>
        <a:lstStyle/>
        <a:p>
          <a:pPr>
            <a:defRPr cap="all"/>
          </a:pPr>
          <a:r>
            <a:rPr lang="en-US"/>
            <a:t>Documentation and Reporting</a:t>
          </a:r>
        </a:p>
      </dgm:t>
    </dgm:pt>
    <dgm:pt modelId="{AC357258-B573-4C1A-B241-1B148F385205}" type="parTrans" cxnId="{7B57F5BB-D8B7-49F2-8C91-AD252228250B}">
      <dgm:prSet/>
      <dgm:spPr/>
      <dgm:t>
        <a:bodyPr/>
        <a:lstStyle/>
        <a:p>
          <a:endParaRPr lang="en-US"/>
        </a:p>
      </dgm:t>
    </dgm:pt>
    <dgm:pt modelId="{ED67A43B-5BFA-404B-8C92-9FE78C693E93}" type="sibTrans" cxnId="{7B57F5BB-D8B7-49F2-8C91-AD252228250B}">
      <dgm:prSet/>
      <dgm:spPr/>
      <dgm:t>
        <a:bodyPr/>
        <a:lstStyle/>
        <a:p>
          <a:endParaRPr lang="en-US"/>
        </a:p>
      </dgm:t>
    </dgm:pt>
    <dgm:pt modelId="{005DE690-834B-4B61-8DCA-8F02D24D0082}">
      <dgm:prSet/>
      <dgm:spPr/>
      <dgm:t>
        <a:bodyPr/>
        <a:lstStyle/>
        <a:p>
          <a:pPr>
            <a:defRPr cap="all"/>
          </a:pPr>
          <a:r>
            <a:rPr lang="en-US"/>
            <a:t>Emphasis on Direct Evidence</a:t>
          </a:r>
        </a:p>
      </dgm:t>
    </dgm:pt>
    <dgm:pt modelId="{D8968E5C-C9CB-4A84-A2DB-E24FEB242627}" type="parTrans" cxnId="{EC974DCA-06C4-4CE5-A167-65BEA6D3E6DB}">
      <dgm:prSet/>
      <dgm:spPr/>
      <dgm:t>
        <a:bodyPr/>
        <a:lstStyle/>
        <a:p>
          <a:endParaRPr lang="en-US"/>
        </a:p>
      </dgm:t>
    </dgm:pt>
    <dgm:pt modelId="{299F984C-11F7-42B9-ADDC-D38ED86B30B1}" type="sibTrans" cxnId="{EC974DCA-06C4-4CE5-A167-65BEA6D3E6DB}">
      <dgm:prSet/>
      <dgm:spPr/>
      <dgm:t>
        <a:bodyPr/>
        <a:lstStyle/>
        <a:p>
          <a:endParaRPr lang="en-US"/>
        </a:p>
      </dgm:t>
    </dgm:pt>
    <dgm:pt modelId="{E1F23121-C87E-4B24-A632-97EC0F78F14C}">
      <dgm:prSet/>
      <dgm:spPr/>
      <dgm:t>
        <a:bodyPr/>
        <a:lstStyle/>
        <a:p>
          <a:pPr>
            <a:defRPr cap="all"/>
          </a:pPr>
          <a:r>
            <a:rPr lang="en-US"/>
            <a:t>Employability Focus</a:t>
          </a:r>
        </a:p>
      </dgm:t>
    </dgm:pt>
    <dgm:pt modelId="{2051D495-D8C5-41A9-9E45-96EB7E71F508}" type="parTrans" cxnId="{90E964EC-1733-4F59-B76B-14EFCA7F6CB6}">
      <dgm:prSet/>
      <dgm:spPr/>
      <dgm:t>
        <a:bodyPr/>
        <a:lstStyle/>
        <a:p>
          <a:endParaRPr lang="en-US"/>
        </a:p>
      </dgm:t>
    </dgm:pt>
    <dgm:pt modelId="{259D83AB-A32B-4F9F-8131-51E0DD661F15}" type="sibTrans" cxnId="{90E964EC-1733-4F59-B76B-14EFCA7F6CB6}">
      <dgm:prSet/>
      <dgm:spPr/>
      <dgm:t>
        <a:bodyPr/>
        <a:lstStyle/>
        <a:p>
          <a:endParaRPr lang="en-US"/>
        </a:p>
      </dgm:t>
    </dgm:pt>
    <dgm:pt modelId="{C5A6D366-184B-42DC-909E-2B924F5962C3}" type="pres">
      <dgm:prSet presAssocID="{785EF399-2844-4395-8CF0-15CEFEB686CB}" presName="root" presStyleCnt="0">
        <dgm:presLayoutVars>
          <dgm:dir/>
          <dgm:resizeHandles val="exact"/>
        </dgm:presLayoutVars>
      </dgm:prSet>
      <dgm:spPr/>
    </dgm:pt>
    <dgm:pt modelId="{648D5088-2053-4E5F-B2A2-CD4F8FC18856}" type="pres">
      <dgm:prSet presAssocID="{BD121316-54B7-4298-AD07-55FFF71E75DA}" presName="compNode" presStyleCnt="0"/>
      <dgm:spPr/>
    </dgm:pt>
    <dgm:pt modelId="{EEB3BE80-054F-4D81-971F-A494EB505255}" type="pres">
      <dgm:prSet presAssocID="{BD121316-54B7-4298-AD07-55FFF71E75DA}" presName="iconBgRect" presStyleLbl="bgShp" presStyleIdx="0" presStyleCnt="7"/>
      <dgm:spPr/>
    </dgm:pt>
    <dgm:pt modelId="{355B3A9B-449D-4778-90E7-959C949F243B}" type="pres">
      <dgm:prSet presAssocID="{BD121316-54B7-4298-AD07-55FFF71E75D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EC2065F-8BF5-4377-B7BD-C7BE1FF41024}" type="pres">
      <dgm:prSet presAssocID="{BD121316-54B7-4298-AD07-55FFF71E75DA}" presName="spaceRect" presStyleCnt="0"/>
      <dgm:spPr/>
    </dgm:pt>
    <dgm:pt modelId="{37724CAE-D107-4686-A51C-A3C5A8B6D3DE}" type="pres">
      <dgm:prSet presAssocID="{BD121316-54B7-4298-AD07-55FFF71E75DA}" presName="textRect" presStyleLbl="revTx" presStyleIdx="0" presStyleCnt="7">
        <dgm:presLayoutVars>
          <dgm:chMax val="1"/>
          <dgm:chPref val="1"/>
        </dgm:presLayoutVars>
      </dgm:prSet>
      <dgm:spPr/>
    </dgm:pt>
    <dgm:pt modelId="{520A5387-A140-44D0-A628-C773AF9EF795}" type="pres">
      <dgm:prSet presAssocID="{A4EB6F8E-7F55-4B59-8E27-7A30B7D37EF9}" presName="sibTrans" presStyleCnt="0"/>
      <dgm:spPr/>
    </dgm:pt>
    <dgm:pt modelId="{B98F05BB-FE2A-46B9-97ED-F2CF1E75DC5D}" type="pres">
      <dgm:prSet presAssocID="{AF9E312E-4D6E-49A1-9D47-CF469F25BDDD}" presName="compNode" presStyleCnt="0"/>
      <dgm:spPr/>
    </dgm:pt>
    <dgm:pt modelId="{6CCCAB90-32FF-4CE8-8039-BF8D09741935}" type="pres">
      <dgm:prSet presAssocID="{AF9E312E-4D6E-49A1-9D47-CF469F25BDDD}" presName="iconBgRect" presStyleLbl="bgShp" presStyleIdx="1" presStyleCnt="7"/>
      <dgm:spPr/>
    </dgm:pt>
    <dgm:pt modelId="{E8D5254C-FF8F-4EA8-A1B1-C3D03FF39BA7}" type="pres">
      <dgm:prSet presAssocID="{AF9E312E-4D6E-49A1-9D47-CF469F25BDD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92B7A9FE-C8FC-486A-BF7E-93E52E9C8A07}" type="pres">
      <dgm:prSet presAssocID="{AF9E312E-4D6E-49A1-9D47-CF469F25BDDD}" presName="spaceRect" presStyleCnt="0"/>
      <dgm:spPr/>
    </dgm:pt>
    <dgm:pt modelId="{507F54A9-825F-4705-BE93-238FA80D02F8}" type="pres">
      <dgm:prSet presAssocID="{AF9E312E-4D6E-49A1-9D47-CF469F25BDDD}" presName="textRect" presStyleLbl="revTx" presStyleIdx="1" presStyleCnt="7">
        <dgm:presLayoutVars>
          <dgm:chMax val="1"/>
          <dgm:chPref val="1"/>
        </dgm:presLayoutVars>
      </dgm:prSet>
      <dgm:spPr/>
    </dgm:pt>
    <dgm:pt modelId="{60BF0ED0-90C7-412F-9222-69C3FCC22010}" type="pres">
      <dgm:prSet presAssocID="{EA4B690C-884B-4A41-9D71-C1FD428762CE}" presName="sibTrans" presStyleCnt="0"/>
      <dgm:spPr/>
    </dgm:pt>
    <dgm:pt modelId="{866D67B3-5C5E-4DEE-87B3-7A799A5C166A}" type="pres">
      <dgm:prSet presAssocID="{15766B86-E66A-4CFB-8D66-16BAAE3A3567}" presName="compNode" presStyleCnt="0"/>
      <dgm:spPr/>
    </dgm:pt>
    <dgm:pt modelId="{83452FF3-3A01-48BC-BF86-7F0D582E3436}" type="pres">
      <dgm:prSet presAssocID="{15766B86-E66A-4CFB-8D66-16BAAE3A3567}" presName="iconBgRect" presStyleLbl="bgShp" presStyleIdx="2" presStyleCnt="7"/>
      <dgm:spPr/>
    </dgm:pt>
    <dgm:pt modelId="{99E74C9D-FA13-4268-ABD9-D8C58F95948D}" type="pres">
      <dgm:prSet presAssocID="{15766B86-E66A-4CFB-8D66-16BAAE3A356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3FD5646-FC3E-40DE-B46B-1346E564E23E}" type="pres">
      <dgm:prSet presAssocID="{15766B86-E66A-4CFB-8D66-16BAAE3A3567}" presName="spaceRect" presStyleCnt="0"/>
      <dgm:spPr/>
    </dgm:pt>
    <dgm:pt modelId="{DA7604F4-8A84-4DFD-9C28-EB773969CDEC}" type="pres">
      <dgm:prSet presAssocID="{15766B86-E66A-4CFB-8D66-16BAAE3A3567}" presName="textRect" presStyleLbl="revTx" presStyleIdx="2" presStyleCnt="7">
        <dgm:presLayoutVars>
          <dgm:chMax val="1"/>
          <dgm:chPref val="1"/>
        </dgm:presLayoutVars>
      </dgm:prSet>
      <dgm:spPr/>
    </dgm:pt>
    <dgm:pt modelId="{346F3763-3934-4855-812D-604A76FD611D}" type="pres">
      <dgm:prSet presAssocID="{60DE6CE8-EA03-4757-8B1C-5D9A61F4108C}" presName="sibTrans" presStyleCnt="0"/>
      <dgm:spPr/>
    </dgm:pt>
    <dgm:pt modelId="{D7303882-DA06-47BE-BC6D-185727FB97DB}" type="pres">
      <dgm:prSet presAssocID="{70A65266-3B66-4859-8120-15C1C001F22E}" presName="compNode" presStyleCnt="0"/>
      <dgm:spPr/>
    </dgm:pt>
    <dgm:pt modelId="{6B6C5CBD-3FCC-469F-8BBF-6FAA121E7BA4}" type="pres">
      <dgm:prSet presAssocID="{70A65266-3B66-4859-8120-15C1C001F22E}" presName="iconBgRect" presStyleLbl="bgShp" presStyleIdx="3" presStyleCnt="7"/>
      <dgm:spPr/>
    </dgm:pt>
    <dgm:pt modelId="{4A94F7B0-754E-4276-B895-E6377937600D}" type="pres">
      <dgm:prSet presAssocID="{70A65266-3B66-4859-8120-15C1C001F22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BB6FF267-A956-481A-B169-7976ED503251}" type="pres">
      <dgm:prSet presAssocID="{70A65266-3B66-4859-8120-15C1C001F22E}" presName="spaceRect" presStyleCnt="0"/>
      <dgm:spPr/>
    </dgm:pt>
    <dgm:pt modelId="{76026DAF-804B-4652-8600-B6F14B0275B6}" type="pres">
      <dgm:prSet presAssocID="{70A65266-3B66-4859-8120-15C1C001F22E}" presName="textRect" presStyleLbl="revTx" presStyleIdx="3" presStyleCnt="7">
        <dgm:presLayoutVars>
          <dgm:chMax val="1"/>
          <dgm:chPref val="1"/>
        </dgm:presLayoutVars>
      </dgm:prSet>
      <dgm:spPr/>
    </dgm:pt>
    <dgm:pt modelId="{39A39FB0-F5F2-44B9-8982-FC702E7932CE}" type="pres">
      <dgm:prSet presAssocID="{FC4DB306-134E-4D01-BE5A-3CD586696504}" presName="sibTrans" presStyleCnt="0"/>
      <dgm:spPr/>
    </dgm:pt>
    <dgm:pt modelId="{14E09591-E8EC-41F0-8EBB-C4D90FF01C66}" type="pres">
      <dgm:prSet presAssocID="{843EF03C-8B54-4760-A8D6-121A57B7A6BD}" presName="compNode" presStyleCnt="0"/>
      <dgm:spPr/>
    </dgm:pt>
    <dgm:pt modelId="{E87B6019-F24B-455C-8807-1BA787DD3F0C}" type="pres">
      <dgm:prSet presAssocID="{843EF03C-8B54-4760-A8D6-121A57B7A6BD}" presName="iconBgRect" presStyleLbl="bgShp" presStyleIdx="4" presStyleCnt="7"/>
      <dgm:spPr/>
    </dgm:pt>
    <dgm:pt modelId="{597EEC40-FDE1-4A97-83C9-AB72850A84B6}" type="pres">
      <dgm:prSet presAssocID="{843EF03C-8B54-4760-A8D6-121A57B7A6B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260ADCCD-D233-4629-9FB7-6606F8F5980D}" type="pres">
      <dgm:prSet presAssocID="{843EF03C-8B54-4760-A8D6-121A57B7A6BD}" presName="spaceRect" presStyleCnt="0"/>
      <dgm:spPr/>
    </dgm:pt>
    <dgm:pt modelId="{89805447-A8DB-4D58-A5A2-F9F1C8AFA589}" type="pres">
      <dgm:prSet presAssocID="{843EF03C-8B54-4760-A8D6-121A57B7A6BD}" presName="textRect" presStyleLbl="revTx" presStyleIdx="4" presStyleCnt="7">
        <dgm:presLayoutVars>
          <dgm:chMax val="1"/>
          <dgm:chPref val="1"/>
        </dgm:presLayoutVars>
      </dgm:prSet>
      <dgm:spPr/>
    </dgm:pt>
    <dgm:pt modelId="{3770FF01-5B88-46DD-AECA-A16DB0632887}" type="pres">
      <dgm:prSet presAssocID="{ED67A43B-5BFA-404B-8C92-9FE78C693E93}" presName="sibTrans" presStyleCnt="0"/>
      <dgm:spPr/>
    </dgm:pt>
    <dgm:pt modelId="{0AEE74F4-E88C-4B87-8AA6-0D347988098C}" type="pres">
      <dgm:prSet presAssocID="{005DE690-834B-4B61-8DCA-8F02D24D0082}" presName="compNode" presStyleCnt="0"/>
      <dgm:spPr/>
    </dgm:pt>
    <dgm:pt modelId="{08C89DAA-C37B-4CDE-AB38-40115A8094E8}" type="pres">
      <dgm:prSet presAssocID="{005DE690-834B-4B61-8DCA-8F02D24D0082}" presName="iconBgRect" presStyleLbl="bgShp" presStyleIdx="5" presStyleCnt="7"/>
      <dgm:spPr/>
    </dgm:pt>
    <dgm:pt modelId="{52EF31B9-21C3-4E94-BA1B-FF65759381A1}" type="pres">
      <dgm:prSet presAssocID="{005DE690-834B-4B61-8DCA-8F02D24D008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EEFF84B7-539D-4DE3-843D-E04B2D7D3DCA}" type="pres">
      <dgm:prSet presAssocID="{005DE690-834B-4B61-8DCA-8F02D24D0082}" presName="spaceRect" presStyleCnt="0"/>
      <dgm:spPr/>
    </dgm:pt>
    <dgm:pt modelId="{E2096795-C911-434F-9A44-79B4BE8C0BB0}" type="pres">
      <dgm:prSet presAssocID="{005DE690-834B-4B61-8DCA-8F02D24D0082}" presName="textRect" presStyleLbl="revTx" presStyleIdx="5" presStyleCnt="7">
        <dgm:presLayoutVars>
          <dgm:chMax val="1"/>
          <dgm:chPref val="1"/>
        </dgm:presLayoutVars>
      </dgm:prSet>
      <dgm:spPr/>
    </dgm:pt>
    <dgm:pt modelId="{AFBA1B5F-0BFE-4BD2-BAC6-6FEA1E572F2C}" type="pres">
      <dgm:prSet presAssocID="{299F984C-11F7-42B9-ADDC-D38ED86B30B1}" presName="sibTrans" presStyleCnt="0"/>
      <dgm:spPr/>
    </dgm:pt>
    <dgm:pt modelId="{BF40A49A-B67A-4415-84EB-CA4A86CAB770}" type="pres">
      <dgm:prSet presAssocID="{E1F23121-C87E-4B24-A632-97EC0F78F14C}" presName="compNode" presStyleCnt="0"/>
      <dgm:spPr/>
    </dgm:pt>
    <dgm:pt modelId="{F05EFAF0-2C6C-4634-8976-49FBCF027FE6}" type="pres">
      <dgm:prSet presAssocID="{E1F23121-C87E-4B24-A632-97EC0F78F14C}" presName="iconBgRect" presStyleLbl="bgShp" presStyleIdx="6" presStyleCnt="7"/>
      <dgm:spPr/>
    </dgm:pt>
    <dgm:pt modelId="{8B3C2125-573F-4D04-B949-F294A8435F92}" type="pres">
      <dgm:prSet presAssocID="{E1F23121-C87E-4B24-A632-97EC0F78F1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sers"/>
        </a:ext>
      </dgm:extLst>
    </dgm:pt>
    <dgm:pt modelId="{AA98B965-077F-40B4-802B-7C72B5314B9B}" type="pres">
      <dgm:prSet presAssocID="{E1F23121-C87E-4B24-A632-97EC0F78F14C}" presName="spaceRect" presStyleCnt="0"/>
      <dgm:spPr/>
    </dgm:pt>
    <dgm:pt modelId="{4856ECF8-9235-43AA-8411-B7F56E8A4479}" type="pres">
      <dgm:prSet presAssocID="{E1F23121-C87E-4B24-A632-97EC0F78F14C}" presName="textRect" presStyleLbl="revTx" presStyleIdx="6" presStyleCnt="7">
        <dgm:presLayoutVars>
          <dgm:chMax val="1"/>
          <dgm:chPref val="1"/>
        </dgm:presLayoutVars>
      </dgm:prSet>
      <dgm:spPr/>
    </dgm:pt>
  </dgm:ptLst>
  <dgm:cxnLst>
    <dgm:cxn modelId="{B896F203-DEE7-4E76-A69F-DCE256DDB108}" type="presOf" srcId="{70A65266-3B66-4859-8120-15C1C001F22E}" destId="{76026DAF-804B-4652-8600-B6F14B0275B6}" srcOrd="0" destOrd="0" presId="urn:microsoft.com/office/officeart/2018/5/layout/IconCircleLabelList"/>
    <dgm:cxn modelId="{2B982109-FD5D-4CA5-B77B-86218FCB55FE}" type="presOf" srcId="{15766B86-E66A-4CFB-8D66-16BAAE3A3567}" destId="{DA7604F4-8A84-4DFD-9C28-EB773969CDEC}" srcOrd="0" destOrd="0" presId="urn:microsoft.com/office/officeart/2018/5/layout/IconCircleLabelList"/>
    <dgm:cxn modelId="{1075DF0A-154C-4F4A-8FCD-3E8C055D37CB}" type="presOf" srcId="{843EF03C-8B54-4760-A8D6-121A57B7A6BD}" destId="{89805447-A8DB-4D58-A5A2-F9F1C8AFA589}" srcOrd="0" destOrd="0" presId="urn:microsoft.com/office/officeart/2018/5/layout/IconCircleLabelList"/>
    <dgm:cxn modelId="{7C487719-BA65-4EA7-A2D4-0C525A43FCF6}" srcId="{785EF399-2844-4395-8CF0-15CEFEB686CB}" destId="{BD121316-54B7-4298-AD07-55FFF71E75DA}" srcOrd="0" destOrd="0" parTransId="{3F850C52-A1F3-4A31-A271-EB004AFA3FE0}" sibTransId="{A4EB6F8E-7F55-4B59-8E27-7A30B7D37EF9}"/>
    <dgm:cxn modelId="{0F6CC43C-806F-454A-ABC0-99C27EF473AB}" srcId="{785EF399-2844-4395-8CF0-15CEFEB686CB}" destId="{AF9E312E-4D6E-49A1-9D47-CF469F25BDDD}" srcOrd="1" destOrd="0" parTransId="{94B0AD1E-4555-49E2-97F0-63F468C3A1B8}" sibTransId="{EA4B690C-884B-4A41-9D71-C1FD428762CE}"/>
    <dgm:cxn modelId="{4069415C-FCE9-4C49-9EF3-9E3D2D0211EC}" type="presOf" srcId="{785EF399-2844-4395-8CF0-15CEFEB686CB}" destId="{C5A6D366-184B-42DC-909E-2B924F5962C3}" srcOrd="0" destOrd="0" presId="urn:microsoft.com/office/officeart/2018/5/layout/IconCircleLabelList"/>
    <dgm:cxn modelId="{2BC09F42-0327-47B5-8CBA-B61EF8A50959}" type="presOf" srcId="{AF9E312E-4D6E-49A1-9D47-CF469F25BDDD}" destId="{507F54A9-825F-4705-BE93-238FA80D02F8}" srcOrd="0" destOrd="0" presId="urn:microsoft.com/office/officeart/2018/5/layout/IconCircleLabelList"/>
    <dgm:cxn modelId="{D586E757-9CF9-4011-AC8E-F797D63DFD3A}" type="presOf" srcId="{005DE690-834B-4B61-8DCA-8F02D24D0082}" destId="{E2096795-C911-434F-9A44-79B4BE8C0BB0}" srcOrd="0" destOrd="0" presId="urn:microsoft.com/office/officeart/2018/5/layout/IconCircleLabelList"/>
    <dgm:cxn modelId="{E663DC5A-2A51-44E8-BD58-78EF67B8D2FB}" srcId="{785EF399-2844-4395-8CF0-15CEFEB686CB}" destId="{70A65266-3B66-4859-8120-15C1C001F22E}" srcOrd="3" destOrd="0" parTransId="{372B0C35-93B3-4EA1-8C3C-412B1D9991BC}" sibTransId="{FC4DB306-134E-4D01-BE5A-3CD586696504}"/>
    <dgm:cxn modelId="{EF55B197-447E-43EE-AE23-E61D833FD9FC}" type="presOf" srcId="{E1F23121-C87E-4B24-A632-97EC0F78F14C}" destId="{4856ECF8-9235-43AA-8411-B7F56E8A4479}" srcOrd="0" destOrd="0" presId="urn:microsoft.com/office/officeart/2018/5/layout/IconCircleLabelList"/>
    <dgm:cxn modelId="{7B57F5BB-D8B7-49F2-8C91-AD252228250B}" srcId="{785EF399-2844-4395-8CF0-15CEFEB686CB}" destId="{843EF03C-8B54-4760-A8D6-121A57B7A6BD}" srcOrd="4" destOrd="0" parTransId="{AC357258-B573-4C1A-B241-1B148F385205}" sibTransId="{ED67A43B-5BFA-404B-8C92-9FE78C693E93}"/>
    <dgm:cxn modelId="{EC974DCA-06C4-4CE5-A167-65BEA6D3E6DB}" srcId="{785EF399-2844-4395-8CF0-15CEFEB686CB}" destId="{005DE690-834B-4B61-8DCA-8F02D24D0082}" srcOrd="5" destOrd="0" parTransId="{D8968E5C-C9CB-4A84-A2DB-E24FEB242627}" sibTransId="{299F984C-11F7-42B9-ADDC-D38ED86B30B1}"/>
    <dgm:cxn modelId="{44AD96CC-E8C1-42D5-9D34-ADB828D237FA}" type="presOf" srcId="{BD121316-54B7-4298-AD07-55FFF71E75DA}" destId="{37724CAE-D107-4686-A51C-A3C5A8B6D3DE}" srcOrd="0" destOrd="0" presId="urn:microsoft.com/office/officeart/2018/5/layout/IconCircleLabelList"/>
    <dgm:cxn modelId="{DB4AFCD0-7EB3-4AFF-BED7-151DDE27AB96}" srcId="{785EF399-2844-4395-8CF0-15CEFEB686CB}" destId="{15766B86-E66A-4CFB-8D66-16BAAE3A3567}" srcOrd="2" destOrd="0" parTransId="{657DC019-B55D-467D-9378-471D3A7A66C9}" sibTransId="{60DE6CE8-EA03-4757-8B1C-5D9A61F4108C}"/>
    <dgm:cxn modelId="{90E964EC-1733-4F59-B76B-14EFCA7F6CB6}" srcId="{785EF399-2844-4395-8CF0-15CEFEB686CB}" destId="{E1F23121-C87E-4B24-A632-97EC0F78F14C}" srcOrd="6" destOrd="0" parTransId="{2051D495-D8C5-41A9-9E45-96EB7E71F508}" sibTransId="{259D83AB-A32B-4F9F-8131-51E0DD661F15}"/>
    <dgm:cxn modelId="{C9392379-97D5-40CA-9E2B-E11DB88A74CB}" type="presParOf" srcId="{C5A6D366-184B-42DC-909E-2B924F5962C3}" destId="{648D5088-2053-4E5F-B2A2-CD4F8FC18856}" srcOrd="0" destOrd="0" presId="urn:microsoft.com/office/officeart/2018/5/layout/IconCircleLabelList"/>
    <dgm:cxn modelId="{A18294FB-D81B-4E7E-BEAA-9BAFCC2C417D}" type="presParOf" srcId="{648D5088-2053-4E5F-B2A2-CD4F8FC18856}" destId="{EEB3BE80-054F-4D81-971F-A494EB505255}" srcOrd="0" destOrd="0" presId="urn:microsoft.com/office/officeart/2018/5/layout/IconCircleLabelList"/>
    <dgm:cxn modelId="{E586C2EA-1DC3-4CDC-838F-C49C29E14354}" type="presParOf" srcId="{648D5088-2053-4E5F-B2A2-CD4F8FC18856}" destId="{355B3A9B-449D-4778-90E7-959C949F243B}" srcOrd="1" destOrd="0" presId="urn:microsoft.com/office/officeart/2018/5/layout/IconCircleLabelList"/>
    <dgm:cxn modelId="{95A7B918-4940-4346-8003-5DA2092608C0}" type="presParOf" srcId="{648D5088-2053-4E5F-B2A2-CD4F8FC18856}" destId="{8EC2065F-8BF5-4377-B7BD-C7BE1FF41024}" srcOrd="2" destOrd="0" presId="urn:microsoft.com/office/officeart/2018/5/layout/IconCircleLabelList"/>
    <dgm:cxn modelId="{42F57AFA-B4C8-43FE-A3BF-FD2B6BF0A88C}" type="presParOf" srcId="{648D5088-2053-4E5F-B2A2-CD4F8FC18856}" destId="{37724CAE-D107-4686-A51C-A3C5A8B6D3DE}" srcOrd="3" destOrd="0" presId="urn:microsoft.com/office/officeart/2018/5/layout/IconCircleLabelList"/>
    <dgm:cxn modelId="{0DD82495-E7EE-4FF5-AEA8-3D1EB4CA6519}" type="presParOf" srcId="{C5A6D366-184B-42DC-909E-2B924F5962C3}" destId="{520A5387-A140-44D0-A628-C773AF9EF795}" srcOrd="1" destOrd="0" presId="urn:microsoft.com/office/officeart/2018/5/layout/IconCircleLabelList"/>
    <dgm:cxn modelId="{A5A03584-515E-4991-B782-4F97ACCC8F36}" type="presParOf" srcId="{C5A6D366-184B-42DC-909E-2B924F5962C3}" destId="{B98F05BB-FE2A-46B9-97ED-F2CF1E75DC5D}" srcOrd="2" destOrd="0" presId="urn:microsoft.com/office/officeart/2018/5/layout/IconCircleLabelList"/>
    <dgm:cxn modelId="{0326188B-67F3-4918-8012-F8629D4B5273}" type="presParOf" srcId="{B98F05BB-FE2A-46B9-97ED-F2CF1E75DC5D}" destId="{6CCCAB90-32FF-4CE8-8039-BF8D09741935}" srcOrd="0" destOrd="0" presId="urn:microsoft.com/office/officeart/2018/5/layout/IconCircleLabelList"/>
    <dgm:cxn modelId="{E0EC55D5-B837-4ABE-81CC-310F980A8D42}" type="presParOf" srcId="{B98F05BB-FE2A-46B9-97ED-F2CF1E75DC5D}" destId="{E8D5254C-FF8F-4EA8-A1B1-C3D03FF39BA7}" srcOrd="1" destOrd="0" presId="urn:microsoft.com/office/officeart/2018/5/layout/IconCircleLabelList"/>
    <dgm:cxn modelId="{1EDDE094-F008-4034-97AF-031F1EC0CC3F}" type="presParOf" srcId="{B98F05BB-FE2A-46B9-97ED-F2CF1E75DC5D}" destId="{92B7A9FE-C8FC-486A-BF7E-93E52E9C8A07}" srcOrd="2" destOrd="0" presId="urn:microsoft.com/office/officeart/2018/5/layout/IconCircleLabelList"/>
    <dgm:cxn modelId="{8C224607-C356-4E6F-8FAD-695D9910A242}" type="presParOf" srcId="{B98F05BB-FE2A-46B9-97ED-F2CF1E75DC5D}" destId="{507F54A9-825F-4705-BE93-238FA80D02F8}" srcOrd="3" destOrd="0" presId="urn:microsoft.com/office/officeart/2018/5/layout/IconCircleLabelList"/>
    <dgm:cxn modelId="{F96E57FA-88CE-4BB7-A928-657A9D1CC354}" type="presParOf" srcId="{C5A6D366-184B-42DC-909E-2B924F5962C3}" destId="{60BF0ED0-90C7-412F-9222-69C3FCC22010}" srcOrd="3" destOrd="0" presId="urn:microsoft.com/office/officeart/2018/5/layout/IconCircleLabelList"/>
    <dgm:cxn modelId="{A5C2F337-BBB5-470A-BD64-7EECFBA61E00}" type="presParOf" srcId="{C5A6D366-184B-42DC-909E-2B924F5962C3}" destId="{866D67B3-5C5E-4DEE-87B3-7A799A5C166A}" srcOrd="4" destOrd="0" presId="urn:microsoft.com/office/officeart/2018/5/layout/IconCircleLabelList"/>
    <dgm:cxn modelId="{003395AA-B0A1-412C-BE2B-ED186A018EA9}" type="presParOf" srcId="{866D67B3-5C5E-4DEE-87B3-7A799A5C166A}" destId="{83452FF3-3A01-48BC-BF86-7F0D582E3436}" srcOrd="0" destOrd="0" presId="urn:microsoft.com/office/officeart/2018/5/layout/IconCircleLabelList"/>
    <dgm:cxn modelId="{90229D15-B071-4AF4-96FD-630F1E67ECE2}" type="presParOf" srcId="{866D67B3-5C5E-4DEE-87B3-7A799A5C166A}" destId="{99E74C9D-FA13-4268-ABD9-D8C58F95948D}" srcOrd="1" destOrd="0" presId="urn:microsoft.com/office/officeart/2018/5/layout/IconCircleLabelList"/>
    <dgm:cxn modelId="{4B47A0CB-9DA7-42E5-80C0-D639FC0F9C1B}" type="presParOf" srcId="{866D67B3-5C5E-4DEE-87B3-7A799A5C166A}" destId="{63FD5646-FC3E-40DE-B46B-1346E564E23E}" srcOrd="2" destOrd="0" presId="urn:microsoft.com/office/officeart/2018/5/layout/IconCircleLabelList"/>
    <dgm:cxn modelId="{38312439-0BB5-494A-8419-E5B62ACBE0F7}" type="presParOf" srcId="{866D67B3-5C5E-4DEE-87B3-7A799A5C166A}" destId="{DA7604F4-8A84-4DFD-9C28-EB773969CDEC}" srcOrd="3" destOrd="0" presId="urn:microsoft.com/office/officeart/2018/5/layout/IconCircleLabelList"/>
    <dgm:cxn modelId="{36BAA7F9-F459-4EFF-ABEB-3CEDB11CADD0}" type="presParOf" srcId="{C5A6D366-184B-42DC-909E-2B924F5962C3}" destId="{346F3763-3934-4855-812D-604A76FD611D}" srcOrd="5" destOrd="0" presId="urn:microsoft.com/office/officeart/2018/5/layout/IconCircleLabelList"/>
    <dgm:cxn modelId="{D127C691-3638-4483-A610-678961C06D23}" type="presParOf" srcId="{C5A6D366-184B-42DC-909E-2B924F5962C3}" destId="{D7303882-DA06-47BE-BC6D-185727FB97DB}" srcOrd="6" destOrd="0" presId="urn:microsoft.com/office/officeart/2018/5/layout/IconCircleLabelList"/>
    <dgm:cxn modelId="{26DEE309-6743-479B-A0EC-2F608328B038}" type="presParOf" srcId="{D7303882-DA06-47BE-BC6D-185727FB97DB}" destId="{6B6C5CBD-3FCC-469F-8BBF-6FAA121E7BA4}" srcOrd="0" destOrd="0" presId="urn:microsoft.com/office/officeart/2018/5/layout/IconCircleLabelList"/>
    <dgm:cxn modelId="{6A104944-A7B4-4BDC-8EBA-6E4AFB72ED8E}" type="presParOf" srcId="{D7303882-DA06-47BE-BC6D-185727FB97DB}" destId="{4A94F7B0-754E-4276-B895-E6377937600D}" srcOrd="1" destOrd="0" presId="urn:microsoft.com/office/officeart/2018/5/layout/IconCircleLabelList"/>
    <dgm:cxn modelId="{3920A53C-9328-4802-AEC5-9AD93A703571}" type="presParOf" srcId="{D7303882-DA06-47BE-BC6D-185727FB97DB}" destId="{BB6FF267-A956-481A-B169-7976ED503251}" srcOrd="2" destOrd="0" presId="urn:microsoft.com/office/officeart/2018/5/layout/IconCircleLabelList"/>
    <dgm:cxn modelId="{5725677D-0948-47B1-ABEB-AC8321F2A269}" type="presParOf" srcId="{D7303882-DA06-47BE-BC6D-185727FB97DB}" destId="{76026DAF-804B-4652-8600-B6F14B0275B6}" srcOrd="3" destOrd="0" presId="urn:microsoft.com/office/officeart/2018/5/layout/IconCircleLabelList"/>
    <dgm:cxn modelId="{FF4C4010-C479-402A-85AC-F434DD19F050}" type="presParOf" srcId="{C5A6D366-184B-42DC-909E-2B924F5962C3}" destId="{39A39FB0-F5F2-44B9-8982-FC702E7932CE}" srcOrd="7" destOrd="0" presId="urn:microsoft.com/office/officeart/2018/5/layout/IconCircleLabelList"/>
    <dgm:cxn modelId="{7F26F661-737B-4BEA-83DC-337FBF99E21B}" type="presParOf" srcId="{C5A6D366-184B-42DC-909E-2B924F5962C3}" destId="{14E09591-E8EC-41F0-8EBB-C4D90FF01C66}" srcOrd="8" destOrd="0" presId="urn:microsoft.com/office/officeart/2018/5/layout/IconCircleLabelList"/>
    <dgm:cxn modelId="{C1A7354E-4A11-4E38-9E9F-8EB21F729C62}" type="presParOf" srcId="{14E09591-E8EC-41F0-8EBB-C4D90FF01C66}" destId="{E87B6019-F24B-455C-8807-1BA787DD3F0C}" srcOrd="0" destOrd="0" presId="urn:microsoft.com/office/officeart/2018/5/layout/IconCircleLabelList"/>
    <dgm:cxn modelId="{1FD0036A-90BD-4514-A68B-4389D5CCD894}" type="presParOf" srcId="{14E09591-E8EC-41F0-8EBB-C4D90FF01C66}" destId="{597EEC40-FDE1-4A97-83C9-AB72850A84B6}" srcOrd="1" destOrd="0" presId="urn:microsoft.com/office/officeart/2018/5/layout/IconCircleLabelList"/>
    <dgm:cxn modelId="{8C5D2471-D64E-4A6E-AC72-8E685BBB5798}" type="presParOf" srcId="{14E09591-E8EC-41F0-8EBB-C4D90FF01C66}" destId="{260ADCCD-D233-4629-9FB7-6606F8F5980D}" srcOrd="2" destOrd="0" presId="urn:microsoft.com/office/officeart/2018/5/layout/IconCircleLabelList"/>
    <dgm:cxn modelId="{59AA670E-A4BB-41B5-AAF6-1628EB182147}" type="presParOf" srcId="{14E09591-E8EC-41F0-8EBB-C4D90FF01C66}" destId="{89805447-A8DB-4D58-A5A2-F9F1C8AFA589}" srcOrd="3" destOrd="0" presId="urn:microsoft.com/office/officeart/2018/5/layout/IconCircleLabelList"/>
    <dgm:cxn modelId="{91F8768C-1C23-439A-BE6D-B0189C4D363C}" type="presParOf" srcId="{C5A6D366-184B-42DC-909E-2B924F5962C3}" destId="{3770FF01-5B88-46DD-AECA-A16DB0632887}" srcOrd="9" destOrd="0" presId="urn:microsoft.com/office/officeart/2018/5/layout/IconCircleLabelList"/>
    <dgm:cxn modelId="{CC8DF5EE-82B7-4B84-9E17-6BF075AF6460}" type="presParOf" srcId="{C5A6D366-184B-42DC-909E-2B924F5962C3}" destId="{0AEE74F4-E88C-4B87-8AA6-0D347988098C}" srcOrd="10" destOrd="0" presId="urn:microsoft.com/office/officeart/2018/5/layout/IconCircleLabelList"/>
    <dgm:cxn modelId="{E84EBF84-C3A4-48E3-ABEC-7A10F230B03B}" type="presParOf" srcId="{0AEE74F4-E88C-4B87-8AA6-0D347988098C}" destId="{08C89DAA-C37B-4CDE-AB38-40115A8094E8}" srcOrd="0" destOrd="0" presId="urn:microsoft.com/office/officeart/2018/5/layout/IconCircleLabelList"/>
    <dgm:cxn modelId="{6542F785-F960-4CB6-9420-91D8DC612CA3}" type="presParOf" srcId="{0AEE74F4-E88C-4B87-8AA6-0D347988098C}" destId="{52EF31B9-21C3-4E94-BA1B-FF65759381A1}" srcOrd="1" destOrd="0" presId="urn:microsoft.com/office/officeart/2018/5/layout/IconCircleLabelList"/>
    <dgm:cxn modelId="{3B53AF10-50A6-47B8-AE50-E4964ECDA273}" type="presParOf" srcId="{0AEE74F4-E88C-4B87-8AA6-0D347988098C}" destId="{EEFF84B7-539D-4DE3-843D-E04B2D7D3DCA}" srcOrd="2" destOrd="0" presId="urn:microsoft.com/office/officeart/2018/5/layout/IconCircleLabelList"/>
    <dgm:cxn modelId="{DC86906C-34F7-4E54-BB1A-2C57C8077CC5}" type="presParOf" srcId="{0AEE74F4-E88C-4B87-8AA6-0D347988098C}" destId="{E2096795-C911-434F-9A44-79B4BE8C0BB0}" srcOrd="3" destOrd="0" presId="urn:microsoft.com/office/officeart/2018/5/layout/IconCircleLabelList"/>
    <dgm:cxn modelId="{3F59BDAE-233B-4B34-AAC5-9AD66300491A}" type="presParOf" srcId="{C5A6D366-184B-42DC-909E-2B924F5962C3}" destId="{AFBA1B5F-0BFE-4BD2-BAC6-6FEA1E572F2C}" srcOrd="11" destOrd="0" presId="urn:microsoft.com/office/officeart/2018/5/layout/IconCircleLabelList"/>
    <dgm:cxn modelId="{80578C91-67E1-4AF7-B5E4-8D1A3D8D66B0}" type="presParOf" srcId="{C5A6D366-184B-42DC-909E-2B924F5962C3}" destId="{BF40A49A-B67A-4415-84EB-CA4A86CAB770}" srcOrd="12" destOrd="0" presId="urn:microsoft.com/office/officeart/2018/5/layout/IconCircleLabelList"/>
    <dgm:cxn modelId="{29E5E2F7-9B24-4535-A592-3A5365DD9465}" type="presParOf" srcId="{BF40A49A-B67A-4415-84EB-CA4A86CAB770}" destId="{F05EFAF0-2C6C-4634-8976-49FBCF027FE6}" srcOrd="0" destOrd="0" presId="urn:microsoft.com/office/officeart/2018/5/layout/IconCircleLabelList"/>
    <dgm:cxn modelId="{03712F3F-9D3A-46F0-8FF1-892BD06A5E0E}" type="presParOf" srcId="{BF40A49A-B67A-4415-84EB-CA4A86CAB770}" destId="{8B3C2125-573F-4D04-B949-F294A8435F92}" srcOrd="1" destOrd="0" presId="urn:microsoft.com/office/officeart/2018/5/layout/IconCircleLabelList"/>
    <dgm:cxn modelId="{2D5DB037-F157-404E-B436-E659AEA6D795}" type="presParOf" srcId="{BF40A49A-B67A-4415-84EB-CA4A86CAB770}" destId="{AA98B965-077F-40B4-802B-7C72B5314B9B}" srcOrd="2" destOrd="0" presId="urn:microsoft.com/office/officeart/2018/5/layout/IconCircleLabelList"/>
    <dgm:cxn modelId="{1CA221E5-030C-4698-9B60-F97561A73662}" type="presParOf" srcId="{BF40A49A-B67A-4415-84EB-CA4A86CAB770}" destId="{4856ECF8-9235-43AA-8411-B7F56E8A447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3BE80-054F-4D81-971F-A494EB505255}">
      <dsp:nvSpPr>
        <dsp:cNvPr id="0" name=""/>
        <dsp:cNvSpPr/>
      </dsp:nvSpPr>
      <dsp:spPr>
        <a:xfrm>
          <a:off x="383422" y="1311"/>
          <a:ext cx="639070" cy="6390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B3A9B-449D-4778-90E7-959C949F243B}">
      <dsp:nvSpPr>
        <dsp:cNvPr id="0" name=""/>
        <dsp:cNvSpPr/>
      </dsp:nvSpPr>
      <dsp:spPr>
        <a:xfrm>
          <a:off x="519618" y="137507"/>
          <a:ext cx="366679" cy="3666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724CAE-D107-4686-A51C-A3C5A8B6D3DE}">
      <dsp:nvSpPr>
        <dsp:cNvPr id="0" name=""/>
        <dsp:cNvSpPr/>
      </dsp:nvSpPr>
      <dsp:spPr>
        <a:xfrm>
          <a:off x="179129" y="839436"/>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Action Research Process</a:t>
          </a:r>
        </a:p>
      </dsp:txBody>
      <dsp:txXfrm>
        <a:off x="179129" y="839436"/>
        <a:ext cx="1047656" cy="419062"/>
      </dsp:txXfrm>
    </dsp:sp>
    <dsp:sp modelId="{6CCCAB90-32FF-4CE8-8039-BF8D09741935}">
      <dsp:nvSpPr>
        <dsp:cNvPr id="0" name=""/>
        <dsp:cNvSpPr/>
      </dsp:nvSpPr>
      <dsp:spPr>
        <a:xfrm>
          <a:off x="1614418" y="1311"/>
          <a:ext cx="639070" cy="6390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5254C-FF8F-4EA8-A1B1-C3D03FF39BA7}">
      <dsp:nvSpPr>
        <dsp:cNvPr id="0" name=""/>
        <dsp:cNvSpPr/>
      </dsp:nvSpPr>
      <dsp:spPr>
        <a:xfrm>
          <a:off x="1750614" y="137507"/>
          <a:ext cx="366679" cy="366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7F54A9-825F-4705-BE93-238FA80D02F8}">
      <dsp:nvSpPr>
        <dsp:cNvPr id="0" name=""/>
        <dsp:cNvSpPr/>
      </dsp:nvSpPr>
      <dsp:spPr>
        <a:xfrm>
          <a:off x="1410125" y="839436"/>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Resource Request Guidance</a:t>
          </a:r>
        </a:p>
      </dsp:txBody>
      <dsp:txXfrm>
        <a:off x="1410125" y="839436"/>
        <a:ext cx="1047656" cy="419062"/>
      </dsp:txXfrm>
    </dsp:sp>
    <dsp:sp modelId="{83452FF3-3A01-48BC-BF86-7F0D582E3436}">
      <dsp:nvSpPr>
        <dsp:cNvPr id="0" name=""/>
        <dsp:cNvSpPr/>
      </dsp:nvSpPr>
      <dsp:spPr>
        <a:xfrm>
          <a:off x="2845414" y="1311"/>
          <a:ext cx="639070" cy="6390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74C9D-FA13-4268-ABD9-D8C58F95948D}">
      <dsp:nvSpPr>
        <dsp:cNvPr id="0" name=""/>
        <dsp:cNvSpPr/>
      </dsp:nvSpPr>
      <dsp:spPr>
        <a:xfrm>
          <a:off x="2981610" y="137507"/>
          <a:ext cx="366679" cy="3666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7604F4-8A84-4DFD-9C28-EB773969CDEC}">
      <dsp:nvSpPr>
        <dsp:cNvPr id="0" name=""/>
        <dsp:cNvSpPr/>
      </dsp:nvSpPr>
      <dsp:spPr>
        <a:xfrm>
          <a:off x="2641121" y="839436"/>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Intervention Strategies</a:t>
          </a:r>
        </a:p>
      </dsp:txBody>
      <dsp:txXfrm>
        <a:off x="2641121" y="839436"/>
        <a:ext cx="1047656" cy="419062"/>
      </dsp:txXfrm>
    </dsp:sp>
    <dsp:sp modelId="{6B6C5CBD-3FCC-469F-8BBF-6FAA121E7BA4}">
      <dsp:nvSpPr>
        <dsp:cNvPr id="0" name=""/>
        <dsp:cNvSpPr/>
      </dsp:nvSpPr>
      <dsp:spPr>
        <a:xfrm>
          <a:off x="4076410" y="1311"/>
          <a:ext cx="639070" cy="63907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4F7B0-754E-4276-B895-E6377937600D}">
      <dsp:nvSpPr>
        <dsp:cNvPr id="0" name=""/>
        <dsp:cNvSpPr/>
      </dsp:nvSpPr>
      <dsp:spPr>
        <a:xfrm>
          <a:off x="4212606" y="137507"/>
          <a:ext cx="366679" cy="3666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026DAF-804B-4652-8600-B6F14B0275B6}">
      <dsp:nvSpPr>
        <dsp:cNvPr id="0" name=""/>
        <dsp:cNvSpPr/>
      </dsp:nvSpPr>
      <dsp:spPr>
        <a:xfrm>
          <a:off x="3872118" y="839436"/>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Analysis of Commitments</a:t>
          </a:r>
        </a:p>
      </dsp:txBody>
      <dsp:txXfrm>
        <a:off x="3872118" y="839436"/>
        <a:ext cx="1047656" cy="419062"/>
      </dsp:txXfrm>
    </dsp:sp>
    <dsp:sp modelId="{E87B6019-F24B-455C-8807-1BA787DD3F0C}">
      <dsp:nvSpPr>
        <dsp:cNvPr id="0" name=""/>
        <dsp:cNvSpPr/>
      </dsp:nvSpPr>
      <dsp:spPr>
        <a:xfrm>
          <a:off x="998920" y="1520413"/>
          <a:ext cx="639070" cy="63907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EEC40-FDE1-4A97-83C9-AB72850A84B6}">
      <dsp:nvSpPr>
        <dsp:cNvPr id="0" name=""/>
        <dsp:cNvSpPr/>
      </dsp:nvSpPr>
      <dsp:spPr>
        <a:xfrm>
          <a:off x="1135116" y="1656608"/>
          <a:ext cx="366679" cy="3666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05447-A8DB-4D58-A5A2-F9F1C8AFA589}">
      <dsp:nvSpPr>
        <dsp:cNvPr id="0" name=""/>
        <dsp:cNvSpPr/>
      </dsp:nvSpPr>
      <dsp:spPr>
        <a:xfrm>
          <a:off x="794627" y="2358538"/>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Documentation and Reporting</a:t>
          </a:r>
        </a:p>
      </dsp:txBody>
      <dsp:txXfrm>
        <a:off x="794627" y="2358538"/>
        <a:ext cx="1047656" cy="419062"/>
      </dsp:txXfrm>
    </dsp:sp>
    <dsp:sp modelId="{08C89DAA-C37B-4CDE-AB38-40115A8094E8}">
      <dsp:nvSpPr>
        <dsp:cNvPr id="0" name=""/>
        <dsp:cNvSpPr/>
      </dsp:nvSpPr>
      <dsp:spPr>
        <a:xfrm>
          <a:off x="2229916" y="1520413"/>
          <a:ext cx="639070" cy="6390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F31B9-21C3-4E94-BA1B-FF65759381A1}">
      <dsp:nvSpPr>
        <dsp:cNvPr id="0" name=""/>
        <dsp:cNvSpPr/>
      </dsp:nvSpPr>
      <dsp:spPr>
        <a:xfrm>
          <a:off x="2366112" y="1656608"/>
          <a:ext cx="366679" cy="3666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096795-C911-434F-9A44-79B4BE8C0BB0}">
      <dsp:nvSpPr>
        <dsp:cNvPr id="0" name=""/>
        <dsp:cNvSpPr/>
      </dsp:nvSpPr>
      <dsp:spPr>
        <a:xfrm>
          <a:off x="2025623" y="2358538"/>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Emphasis on Direct Evidence</a:t>
          </a:r>
        </a:p>
      </dsp:txBody>
      <dsp:txXfrm>
        <a:off x="2025623" y="2358538"/>
        <a:ext cx="1047656" cy="419062"/>
      </dsp:txXfrm>
    </dsp:sp>
    <dsp:sp modelId="{F05EFAF0-2C6C-4634-8976-49FBCF027FE6}">
      <dsp:nvSpPr>
        <dsp:cNvPr id="0" name=""/>
        <dsp:cNvSpPr/>
      </dsp:nvSpPr>
      <dsp:spPr>
        <a:xfrm>
          <a:off x="3460912" y="1520413"/>
          <a:ext cx="639070" cy="6390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C2125-573F-4D04-B949-F294A8435F92}">
      <dsp:nvSpPr>
        <dsp:cNvPr id="0" name=""/>
        <dsp:cNvSpPr/>
      </dsp:nvSpPr>
      <dsp:spPr>
        <a:xfrm>
          <a:off x="3597108" y="1656608"/>
          <a:ext cx="366679" cy="36667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56ECF8-9235-43AA-8411-B7F56E8A4479}">
      <dsp:nvSpPr>
        <dsp:cNvPr id="0" name=""/>
        <dsp:cNvSpPr/>
      </dsp:nvSpPr>
      <dsp:spPr>
        <a:xfrm>
          <a:off x="3256619" y="2358538"/>
          <a:ext cx="1047656" cy="41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Employability Focus</a:t>
          </a:r>
        </a:p>
      </dsp:txBody>
      <dsp:txXfrm>
        <a:off x="3256619" y="2358538"/>
        <a:ext cx="1047656" cy="41906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443D0-8AA5-4ECE-B11F-CCA957CC3EF1}"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E1938-E26E-462B-9484-11E30E175176}" type="slidenum">
              <a:rPr lang="en-US" smtClean="0"/>
              <a:t>‹#›</a:t>
            </a:fld>
            <a:endParaRPr lang="en-US"/>
          </a:p>
        </p:txBody>
      </p:sp>
    </p:spTree>
    <p:extLst>
      <p:ext uri="{BB962C8B-B14F-4D97-AF65-F5344CB8AC3E}">
        <p14:creationId xmlns:p14="http://schemas.microsoft.com/office/powerpoint/2010/main" val="31166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10</a:t>
            </a:fld>
            <a:endParaRPr lang="en-US"/>
          </a:p>
        </p:txBody>
      </p:sp>
    </p:spTree>
    <p:extLst>
      <p:ext uri="{BB962C8B-B14F-4D97-AF65-F5344CB8AC3E}">
        <p14:creationId xmlns:p14="http://schemas.microsoft.com/office/powerpoint/2010/main" val="670502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0360" y="1808226"/>
            <a:ext cx="5650085" cy="91623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350360" y="2724455"/>
            <a:ext cx="5650085"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940925C7-1BBB-4F3B-9E27-8B03ADDD03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108200" cy="572644"/>
          </a:xfrm>
        </p:spPr>
        <p:txBody>
          <a:bodyPr>
            <a:normAutofit/>
          </a:bodyPr>
          <a:lstStyle>
            <a:lvl1pPr algn="l">
              <a:defRPr sz="3600">
                <a:solidFill>
                  <a:srgbClr val="00AA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873C0485-325E-470B-BBAE-7BB8B3E1FB7D}"/>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aches.institute/wp-content/uploads/2023/01/Guide-to-Student-Learning-Assessmen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29312-4EA7-8A1D-FA86-81DF5294D2BB}"/>
              </a:ext>
            </a:extLst>
          </p:cNvPr>
          <p:cNvSpPr>
            <a:spLocks noGrp="1"/>
          </p:cNvSpPr>
          <p:nvPr>
            <p:ph type="title"/>
          </p:nvPr>
        </p:nvSpPr>
        <p:spPr>
          <a:xfrm>
            <a:off x="155885" y="2266340"/>
            <a:ext cx="2694105" cy="2540623"/>
          </a:xfrm>
        </p:spPr>
        <p:txBody>
          <a:bodyPr anchor="b">
            <a:normAutofit fontScale="90000"/>
          </a:bodyPr>
          <a:lstStyle/>
          <a:p>
            <a:r>
              <a:rPr lang="en-US" sz="3000" dirty="0">
                <a:solidFill>
                  <a:srgbClr val="FFFFFF"/>
                </a:solidFill>
              </a:rPr>
              <a:t>Guide to SLO Assessment and Artificial Intelligence</a:t>
            </a:r>
            <a:br>
              <a:rPr lang="en-US" sz="3000" dirty="0">
                <a:solidFill>
                  <a:srgbClr val="FFFFFF"/>
                </a:solidFill>
              </a:rPr>
            </a:br>
            <a:br>
              <a:rPr lang="en-US" sz="3000" dirty="0">
                <a:solidFill>
                  <a:srgbClr val="FFFFFF"/>
                </a:solidFill>
              </a:rPr>
            </a:br>
            <a:r>
              <a:rPr lang="en-US" sz="3000" dirty="0">
                <a:solidFill>
                  <a:srgbClr val="FFFFFF"/>
                </a:solidFill>
              </a:rPr>
              <a:t>Coordinators’ Training</a:t>
            </a:r>
            <a:br>
              <a:rPr lang="en-US" sz="3000" dirty="0">
                <a:solidFill>
                  <a:srgbClr val="FFFFFF"/>
                </a:solidFill>
              </a:rPr>
            </a:br>
            <a:br>
              <a:rPr lang="en-US" sz="3000" dirty="0">
                <a:solidFill>
                  <a:srgbClr val="FFFFFF"/>
                </a:solidFill>
              </a:rPr>
            </a:br>
            <a:r>
              <a:rPr lang="en-US" sz="3000" dirty="0">
                <a:solidFill>
                  <a:srgbClr val="FFFFFF"/>
                </a:solidFill>
              </a:rPr>
              <a:t>September 22, 2023</a:t>
            </a:r>
            <a:br>
              <a:rPr lang="en-US" sz="3000" dirty="0">
                <a:solidFill>
                  <a:srgbClr val="FFFFFF"/>
                </a:solidFill>
              </a:rPr>
            </a:br>
            <a:endParaRPr lang="en-US" sz="3000" dirty="0">
              <a:solidFill>
                <a:srgbClr val="FFFFFF"/>
              </a:solidFill>
            </a:endParaRPr>
          </a:p>
        </p:txBody>
      </p:sp>
      <p:sp>
        <p:nvSpPr>
          <p:cNvPr id="5" name="TextBox 4">
            <a:extLst>
              <a:ext uri="{FF2B5EF4-FFF2-40B4-BE49-F238E27FC236}">
                <a16:creationId xmlns:a16="http://schemas.microsoft.com/office/drawing/2014/main" id="{E746E863-0D05-0A4D-2CDD-A6CB659AA291}"/>
              </a:ext>
            </a:extLst>
          </p:cNvPr>
          <p:cNvSpPr txBox="1"/>
          <p:nvPr/>
        </p:nvSpPr>
        <p:spPr>
          <a:xfrm>
            <a:off x="3197655" y="1260156"/>
            <a:ext cx="5790460" cy="3539430"/>
          </a:xfrm>
          <a:prstGeom prst="rect">
            <a:avLst/>
          </a:prstGeom>
          <a:noFill/>
        </p:spPr>
        <p:txBody>
          <a:bodyPr wrap="square" rtlCol="0">
            <a:spAutoFit/>
          </a:bodyPr>
          <a:lstStyle/>
          <a:p>
            <a:endParaRPr lang="en-US" sz="1400" dirty="0"/>
          </a:p>
          <a:p>
            <a:r>
              <a:rPr lang="en-US" sz="1400" dirty="0"/>
              <a:t>• Alisha Bettencourt, Ph. D. </a:t>
            </a:r>
          </a:p>
          <a:p>
            <a:r>
              <a:rPr lang="en-US" sz="1400" dirty="0"/>
              <a:t>Faculty Assessment Coordinator, San Diego Community College District</a:t>
            </a:r>
          </a:p>
          <a:p>
            <a:r>
              <a:rPr lang="en-US" sz="1400" dirty="0"/>
              <a:t>• Michele Dunbar, Ph.D. </a:t>
            </a:r>
          </a:p>
          <a:p>
            <a:r>
              <a:rPr lang="en-US" sz="1400" dirty="0"/>
              <a:t>Office of the Provost at California State University, Dominguez Hills.</a:t>
            </a:r>
          </a:p>
          <a:p>
            <a:r>
              <a:rPr lang="en-US" sz="1400" dirty="0"/>
              <a:t>• Jarek Janio, Ph.D. </a:t>
            </a:r>
          </a:p>
          <a:p>
            <a:r>
              <a:rPr lang="en-US" sz="1400" dirty="0"/>
              <a:t>Faculty Coordinator, Santa Ana College School of Continuing Education</a:t>
            </a:r>
          </a:p>
          <a:p>
            <a:r>
              <a:rPr lang="en-US" sz="1400" dirty="0"/>
              <a:t>• Enrique Jauregui, SLO Coordinator at Fresno City College.  </a:t>
            </a:r>
          </a:p>
          <a:p>
            <a:r>
              <a:rPr lang="en-US" sz="1400" dirty="0"/>
              <a:t>• Patricia Manley, Outcomes Assessment Facilitator, </a:t>
            </a:r>
          </a:p>
          <a:p>
            <a:r>
              <a:rPr lang="en-US" sz="1400" dirty="0"/>
              <a:t>San Diego Miramar College</a:t>
            </a:r>
          </a:p>
          <a:p>
            <a:r>
              <a:rPr lang="en-US" sz="1400" dirty="0"/>
              <a:t>• Benny Ng, Outcomes Coordinator, Los Angeles Pierce College</a:t>
            </a:r>
          </a:p>
          <a:p>
            <a:r>
              <a:rPr lang="en-US" sz="1400" dirty="0"/>
              <a:t>• Liza Rabinovich, Faculty Outcomes Coordinator, San Diego Mesa College </a:t>
            </a:r>
          </a:p>
          <a:p>
            <a:r>
              <a:rPr lang="en-US" sz="1400" dirty="0"/>
              <a:t>• Amanda Taintor Faculty ID and Outcomes Coordinator, Reedley College.</a:t>
            </a:r>
          </a:p>
          <a:p>
            <a:r>
              <a:rPr lang="en-US" sz="1400" dirty="0"/>
              <a:t>• Bethany Tasaka, Interim Dean of Mathematics, Business, and Computer Technology Division at San Bernardino Valley College. </a:t>
            </a:r>
          </a:p>
          <a:p>
            <a:r>
              <a:rPr lang="en-US" sz="1400" dirty="0"/>
              <a:t>• Trisha Wilging SLO Coordinator, Long Beach City College. </a:t>
            </a:r>
          </a:p>
        </p:txBody>
      </p:sp>
      <p:pic>
        <p:nvPicPr>
          <p:cNvPr id="6" name="Picture 5" descr="A blue and white logo">
            <a:extLst>
              <a:ext uri="{FF2B5EF4-FFF2-40B4-BE49-F238E27FC236}">
                <a16:creationId xmlns:a16="http://schemas.microsoft.com/office/drawing/2014/main" id="{CC84BD22-31C3-4FF8-288E-F5B1B8B4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998" y="172877"/>
            <a:ext cx="3820657" cy="1177233"/>
          </a:xfrm>
          <a:prstGeom prst="rect">
            <a:avLst/>
          </a:prstGeom>
        </p:spPr>
      </p:pic>
    </p:spTree>
    <p:extLst>
      <p:ext uri="{BB962C8B-B14F-4D97-AF65-F5344CB8AC3E}">
        <p14:creationId xmlns:p14="http://schemas.microsoft.com/office/powerpoint/2010/main" val="184726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3D9EE0-3129-69BC-7C16-B32832F8739C}"/>
              </a:ext>
            </a:extLst>
          </p:cNvPr>
          <p:cNvPicPr>
            <a:picLocks noChangeAspect="1"/>
          </p:cNvPicPr>
          <p:nvPr/>
        </p:nvPicPr>
        <p:blipFill>
          <a:blip r:embed="rId3"/>
          <a:stretch>
            <a:fillRect/>
          </a:stretch>
        </p:blipFill>
        <p:spPr>
          <a:xfrm>
            <a:off x="128588" y="2705786"/>
            <a:ext cx="8871858" cy="2209114"/>
          </a:xfrm>
          <a:prstGeom prst="rect">
            <a:avLst/>
          </a:prstGeom>
        </p:spPr>
      </p:pic>
      <p:sp>
        <p:nvSpPr>
          <p:cNvPr id="5" name="TextBox 4">
            <a:extLst>
              <a:ext uri="{FF2B5EF4-FFF2-40B4-BE49-F238E27FC236}">
                <a16:creationId xmlns:a16="http://schemas.microsoft.com/office/drawing/2014/main" id="{734D2305-5E6C-03BF-C0B9-CB01886108C5}"/>
              </a:ext>
            </a:extLst>
          </p:cNvPr>
          <p:cNvSpPr txBox="1"/>
          <p:nvPr/>
        </p:nvSpPr>
        <p:spPr>
          <a:xfrm>
            <a:off x="2281425" y="1655520"/>
            <a:ext cx="4585854" cy="646331"/>
          </a:xfrm>
          <a:prstGeom prst="rect">
            <a:avLst/>
          </a:prstGeom>
          <a:noFill/>
        </p:spPr>
        <p:txBody>
          <a:bodyPr wrap="square">
            <a:spAutoFit/>
          </a:bodyPr>
          <a:lstStyle/>
          <a:p>
            <a:pPr algn="ctr"/>
            <a:r>
              <a:rPr lang="en-US" dirty="0"/>
              <a:t>https://coaches.institute/</a:t>
            </a:r>
          </a:p>
          <a:p>
            <a:pPr algn="ctr"/>
            <a:r>
              <a:rPr lang="en-US" dirty="0"/>
              <a:t>Contact: </a:t>
            </a:r>
            <a:r>
              <a:rPr lang="en-US" dirty="0" err="1"/>
              <a:t>info@coaches.institute</a:t>
            </a:r>
            <a:endParaRPr lang="en-US" dirty="0"/>
          </a:p>
        </p:txBody>
      </p:sp>
    </p:spTree>
    <p:extLst>
      <p:ext uri="{BB962C8B-B14F-4D97-AF65-F5344CB8AC3E}">
        <p14:creationId xmlns:p14="http://schemas.microsoft.com/office/powerpoint/2010/main"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28"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32" name="Freeform: Shape 3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630936"/>
            <a:ext cx="3847200" cy="4005072"/>
          </a:xfrm>
        </p:spPr>
        <p:txBody>
          <a:bodyPr anchor="ctr">
            <a:normAutofit/>
          </a:bodyPr>
          <a:lstStyle/>
          <a:p>
            <a:pPr algn="l"/>
            <a:r>
              <a:rPr lang="en-US">
                <a:solidFill>
                  <a:schemeClr val="bg1"/>
                </a:solidFill>
              </a:rPr>
              <a:t>First words …</a:t>
            </a:r>
          </a:p>
        </p:txBody>
      </p:sp>
      <p:sp>
        <p:nvSpPr>
          <p:cNvPr id="3" name="Content Placeholder 2"/>
          <p:cNvSpPr>
            <a:spLocks noGrp="1"/>
          </p:cNvSpPr>
          <p:nvPr>
            <p:ph idx="1"/>
          </p:nvPr>
        </p:nvSpPr>
        <p:spPr>
          <a:xfrm>
            <a:off x="4848307" y="630935"/>
            <a:ext cx="4152138" cy="4231390"/>
          </a:xfrm>
        </p:spPr>
        <p:txBody>
          <a:bodyPr anchor="ctr">
            <a:normAutofit fontScale="92500"/>
          </a:bodyPr>
          <a:lstStyle/>
          <a:p>
            <a:pPr>
              <a:lnSpc>
                <a:spcPct val="90000"/>
              </a:lnSpc>
            </a:pPr>
            <a:r>
              <a:rPr lang="en-US" sz="1600" dirty="0">
                <a:solidFill>
                  <a:schemeClr val="tx2"/>
                </a:solidFill>
              </a:rPr>
              <a:t>We aim to provide faculty and educational leaders with a comprehensive guide to effectively implement Student Learning Outcomes (SLOs) in courses, programs, and institutions. SLOs are described as key descriptors of observable student behavior resulting from the acquisition of theoretical knowledge, emphasizing the importance of clearly communicating these outcomes to students. </a:t>
            </a:r>
          </a:p>
          <a:p>
            <a:pPr>
              <a:lnSpc>
                <a:spcPct val="90000"/>
              </a:lnSpc>
            </a:pPr>
            <a:r>
              <a:rPr lang="en-US" sz="1600" dirty="0">
                <a:solidFill>
                  <a:schemeClr val="tx2"/>
                </a:solidFill>
              </a:rPr>
              <a:t>By shifting the focus from grading compliance to skill and competency acquisition, SLO assessment becomes a valuable tool for improving instruction and learning, fostering accountability driven by students' ability to demonstrate what they have learned. </a:t>
            </a:r>
          </a:p>
          <a:p>
            <a:pPr>
              <a:lnSpc>
                <a:spcPct val="90000"/>
              </a:lnSpc>
            </a:pPr>
            <a:r>
              <a:rPr lang="en-US" sz="1600" dirty="0">
                <a:solidFill>
                  <a:schemeClr val="tx2"/>
                </a:solidFill>
              </a:rPr>
              <a:t>These notions have been unexpectedly and immensely impacted by Artificial Intelligence in general and Chat GPT in particular. </a:t>
            </a:r>
          </a:p>
          <a:p>
            <a:pPr>
              <a:lnSpc>
                <a:spcPct val="90000"/>
              </a:lnSpc>
            </a:pPr>
            <a:endParaRPr lang="en-US" sz="1200" dirty="0">
              <a:solidFill>
                <a:schemeClr val="tx2"/>
              </a:solidFill>
            </a:endParaRPr>
          </a:p>
          <a:p>
            <a:pPr>
              <a:lnSpc>
                <a:spcPct val="90000"/>
              </a:lnSpc>
            </a:pPr>
            <a:endParaRPr lang="en-US" sz="1200" dirty="0">
              <a:solidFill>
                <a:schemeClr val="tx2"/>
              </a:solidFill>
            </a:endParaRPr>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6125"/>
            <a:ext cx="3625552" cy="1866112"/>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787937D-B99D-273F-BE6B-D2B52A74F31A}"/>
              </a:ext>
            </a:extLst>
          </p:cNvPr>
          <p:cNvSpPr>
            <a:spLocks noGrp="1"/>
          </p:cNvSpPr>
          <p:nvPr>
            <p:ph type="title"/>
          </p:nvPr>
        </p:nvSpPr>
        <p:spPr>
          <a:xfrm>
            <a:off x="2270943" y="743445"/>
            <a:ext cx="4316022" cy="1378012"/>
          </a:xfrm>
        </p:spPr>
        <p:txBody>
          <a:bodyPr>
            <a:normAutofit/>
          </a:bodyPr>
          <a:lstStyle/>
          <a:p>
            <a:pPr algn="ctr"/>
            <a:r>
              <a:rPr lang="en-US" sz="2800" dirty="0">
                <a:solidFill>
                  <a:schemeClr val="tx2"/>
                </a:solidFill>
              </a:rPr>
              <a:t>Guide to Student Learning Assessment</a:t>
            </a:r>
            <a:br>
              <a:rPr lang="en-US" sz="2800" dirty="0">
                <a:solidFill>
                  <a:schemeClr val="tx2"/>
                </a:solidFill>
              </a:rPr>
            </a:br>
            <a:endParaRPr lang="en-US" sz="2700" dirty="0">
              <a:solidFill>
                <a:schemeClr val="tx2"/>
              </a:solidFill>
            </a:endParaRPr>
          </a:p>
        </p:txBody>
      </p:sp>
      <p:sp>
        <p:nvSpPr>
          <p:cNvPr id="3" name="Content Placeholder 2">
            <a:extLst>
              <a:ext uri="{FF2B5EF4-FFF2-40B4-BE49-F238E27FC236}">
                <a16:creationId xmlns:a16="http://schemas.microsoft.com/office/drawing/2014/main" id="{AD8B9F43-DAC7-673C-2B98-DCDBBC03708F}"/>
              </a:ext>
            </a:extLst>
          </p:cNvPr>
          <p:cNvSpPr>
            <a:spLocks noGrp="1"/>
          </p:cNvSpPr>
          <p:nvPr>
            <p:ph idx="1"/>
          </p:nvPr>
        </p:nvSpPr>
        <p:spPr>
          <a:xfrm>
            <a:off x="1222149" y="1750608"/>
            <a:ext cx="7625591" cy="3219111"/>
          </a:xfrm>
        </p:spPr>
        <p:txBody>
          <a:bodyPr anchor="t">
            <a:normAutofit fontScale="77500" lnSpcReduction="20000"/>
          </a:bodyPr>
          <a:lstStyle/>
          <a:p>
            <a:endParaRPr lang="en-US" dirty="0">
              <a:solidFill>
                <a:schemeClr val="tx2"/>
              </a:solidFill>
            </a:endParaRPr>
          </a:p>
          <a:p>
            <a:r>
              <a:rPr lang="en-US" dirty="0">
                <a:solidFill>
                  <a:schemeClr val="tx2"/>
                </a:solidFill>
              </a:rPr>
              <a:t>Step 1: Course Content Analysis </a:t>
            </a:r>
          </a:p>
          <a:p>
            <a:r>
              <a:rPr lang="en-US" dirty="0">
                <a:solidFill>
                  <a:schemeClr val="tx2"/>
                </a:solidFill>
              </a:rPr>
              <a:t>Step 2: SLO Statement Design </a:t>
            </a:r>
          </a:p>
          <a:p>
            <a:r>
              <a:rPr lang="en-US" dirty="0">
                <a:solidFill>
                  <a:schemeClr val="tx2"/>
                </a:solidFill>
              </a:rPr>
              <a:t> Step 3: SLO Alignment to Program and Institution SLOs</a:t>
            </a:r>
          </a:p>
          <a:p>
            <a:r>
              <a:rPr lang="en-US" dirty="0">
                <a:solidFill>
                  <a:schemeClr val="tx2"/>
                </a:solidFill>
              </a:rPr>
              <a:t> Step 4: Direct Assessment Rubric Design </a:t>
            </a:r>
          </a:p>
          <a:p>
            <a:r>
              <a:rPr lang="en-US" dirty="0">
                <a:solidFill>
                  <a:schemeClr val="tx2"/>
                </a:solidFill>
              </a:rPr>
              <a:t>Step 5: SLO Assessment Data Analysis</a:t>
            </a:r>
          </a:p>
          <a:p>
            <a:r>
              <a:rPr lang="en-US" dirty="0">
                <a:solidFill>
                  <a:schemeClr val="tx2"/>
                </a:solidFill>
              </a:rPr>
              <a:t>Step 6: Closing of the Assessment Loop</a:t>
            </a:r>
          </a:p>
          <a:p>
            <a:pPr marL="0" indent="0" algn="r">
              <a:buNone/>
            </a:pPr>
            <a:endParaRPr lang="en-US" dirty="0">
              <a:solidFill>
                <a:schemeClr val="tx2"/>
              </a:solidFill>
            </a:endParaRPr>
          </a:p>
          <a:p>
            <a:pPr marL="0" indent="0" algn="r">
              <a:buNone/>
            </a:pPr>
            <a:r>
              <a:rPr lang="en-US" dirty="0">
                <a:solidFill>
                  <a:schemeClr val="tx2"/>
                </a:solidFill>
                <a:hlinkClick r:id="rId2"/>
              </a:rPr>
              <a:t>Guide to Student Learning Assessment</a:t>
            </a:r>
            <a:endParaRPr lang="en-US"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3109732"/>
            <a:ext cx="2356800" cy="2037604"/>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871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2A41-0682-8BDD-4C38-29E4C7B21D8B}"/>
              </a:ext>
            </a:extLst>
          </p:cNvPr>
          <p:cNvSpPr>
            <a:spLocks noGrp="1"/>
          </p:cNvSpPr>
          <p:nvPr>
            <p:ph type="title"/>
          </p:nvPr>
        </p:nvSpPr>
        <p:spPr>
          <a:xfrm>
            <a:off x="4401417" y="853527"/>
            <a:ext cx="4083287" cy="1051852"/>
          </a:xfrm>
        </p:spPr>
        <p:txBody>
          <a:bodyPr vert="horz" lIns="91440" tIns="45720" rIns="91440" bIns="45720" rtlCol="0" anchor="t">
            <a:normAutofit/>
          </a:bodyPr>
          <a:lstStyle/>
          <a:p>
            <a:pPr algn="l">
              <a:lnSpc>
                <a:spcPct val="90000"/>
              </a:lnSpc>
            </a:pPr>
            <a:r>
              <a:rPr lang="en-US" sz="2200" b="1">
                <a:solidFill>
                  <a:schemeClr val="tx1"/>
                </a:solidFill>
              </a:rPr>
              <a:t>Step 1: Course Content Analysis</a:t>
            </a:r>
            <a:br>
              <a:rPr lang="en-US" sz="2200" b="1">
                <a:solidFill>
                  <a:schemeClr val="tx1"/>
                </a:solidFill>
              </a:rPr>
            </a:br>
            <a:r>
              <a:rPr lang="en-US" sz="2200" b="1">
                <a:solidFill>
                  <a:schemeClr val="tx1"/>
                </a:solidFill>
              </a:rPr>
              <a:t>How can Chat GPT Facilitate the Process?</a:t>
            </a:r>
            <a:endParaRPr lang="en-US" sz="2200">
              <a:solidFill>
                <a:schemeClr val="tx1"/>
              </a:solidFill>
            </a:endParaRPr>
          </a:p>
        </p:txBody>
      </p:sp>
      <p:pic>
        <p:nvPicPr>
          <p:cNvPr id="18" name="Picture 17" descr="White puzzle with one red piece">
            <a:extLst>
              <a:ext uri="{FF2B5EF4-FFF2-40B4-BE49-F238E27FC236}">
                <a16:creationId xmlns:a16="http://schemas.microsoft.com/office/drawing/2014/main" id="{0C3F0BFA-7321-58C0-B548-FE9ED2AC9A6C}"/>
              </a:ext>
            </a:extLst>
          </p:cNvPr>
          <p:cNvPicPr>
            <a:picLocks noChangeAspect="1"/>
          </p:cNvPicPr>
          <p:nvPr/>
        </p:nvPicPr>
        <p:blipFill rotWithShape="1">
          <a:blip r:embed="rId2"/>
          <a:srcRect l="29677" r="28073"/>
          <a:stretch/>
        </p:blipFill>
        <p:spPr>
          <a:xfrm>
            <a:off x="20" y="10"/>
            <a:ext cx="3863363" cy="5143490"/>
          </a:xfrm>
          <a:prstGeom prst="rect">
            <a:avLst/>
          </a:prstGeom>
        </p:spPr>
      </p:pic>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653359"/>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5A9D27-B708-835C-3366-68EC52773221}"/>
              </a:ext>
            </a:extLst>
          </p:cNvPr>
          <p:cNvSpPr txBox="1"/>
          <p:nvPr/>
        </p:nvSpPr>
        <p:spPr>
          <a:xfrm>
            <a:off x="4401417" y="1913382"/>
            <a:ext cx="4599028" cy="2948943"/>
          </a:xfrm>
          <a:prstGeom prst="rect">
            <a:avLst/>
          </a:prstGeom>
        </p:spPr>
        <p:txBody>
          <a:bodyPr vert="horz" lIns="91440" tIns="45720" rIns="91440" bIns="45720" rtlCol="0">
            <a:normAutofit/>
          </a:bodyPr>
          <a:lstStyle/>
          <a:p>
            <a:pPr marL="971550" lvl="2">
              <a:lnSpc>
                <a:spcPct val="90000"/>
              </a:lnSpc>
              <a:spcAft>
                <a:spcPts val="600"/>
              </a:spcAft>
            </a:pPr>
            <a:r>
              <a:rPr lang="en-US" sz="900" b="1" i="0" dirty="0">
                <a:effectLst/>
              </a:rPr>
              <a:t>What is the course outline of record?</a:t>
            </a:r>
          </a:p>
          <a:p>
            <a:pPr marL="971550" lvl="2">
              <a:lnSpc>
                <a:spcPct val="90000"/>
              </a:lnSpc>
              <a:spcAft>
                <a:spcPts val="600"/>
              </a:spcAft>
            </a:pPr>
            <a:r>
              <a:rPr lang="en-US" sz="900" b="1" i="0" dirty="0">
                <a:effectLst/>
              </a:rPr>
              <a:t>The official Course Outline of Record (COR) defines the content, objectives, methods of instruction and evaluation, sample textbooks and instructional materials for the course, and more.</a:t>
            </a:r>
          </a:p>
          <a:p>
            <a:pPr marL="1200150" lvl="2" indent="-228600">
              <a:lnSpc>
                <a:spcPct val="90000"/>
              </a:lnSpc>
              <a:spcAft>
                <a:spcPts val="600"/>
              </a:spcAft>
              <a:buFont typeface="Arial" panose="020B0604020202020204" pitchFamily="34" charset="0"/>
              <a:buChar char="•"/>
            </a:pPr>
            <a:r>
              <a:rPr lang="en-US" sz="900" b="0" i="0" dirty="0">
                <a:effectLst/>
              </a:rPr>
              <a:t>Content Review and Alignment</a:t>
            </a:r>
          </a:p>
          <a:p>
            <a:pPr marL="1200150" lvl="2" indent="-228600">
              <a:lnSpc>
                <a:spcPct val="90000"/>
              </a:lnSpc>
              <a:spcAft>
                <a:spcPts val="600"/>
              </a:spcAft>
              <a:buFont typeface="Arial" panose="020B0604020202020204" pitchFamily="34" charset="0"/>
              <a:buChar char="•"/>
            </a:pPr>
            <a:r>
              <a:rPr lang="en-US" sz="900" dirty="0"/>
              <a:t>Objective/SLO Statement Generation</a:t>
            </a:r>
          </a:p>
          <a:p>
            <a:pPr marL="1200150" lvl="2" indent="-228600">
              <a:lnSpc>
                <a:spcPct val="90000"/>
              </a:lnSpc>
              <a:spcAft>
                <a:spcPts val="600"/>
              </a:spcAft>
              <a:buFont typeface="Arial" panose="020B0604020202020204" pitchFamily="34" charset="0"/>
              <a:buChar char="•"/>
            </a:pPr>
            <a:r>
              <a:rPr lang="en-US" sz="900" dirty="0"/>
              <a:t>Documentation and Reporting (Curriculum) </a:t>
            </a:r>
          </a:p>
          <a:p>
            <a:pPr marL="1200150" lvl="2" indent="-228600">
              <a:lnSpc>
                <a:spcPct val="90000"/>
              </a:lnSpc>
              <a:spcAft>
                <a:spcPts val="600"/>
              </a:spcAft>
              <a:buFont typeface="Arial" panose="020B0604020202020204" pitchFamily="34" charset="0"/>
              <a:buChar char="•"/>
            </a:pPr>
            <a:r>
              <a:rPr lang="en-US" sz="900" dirty="0"/>
              <a:t>Training and Support</a:t>
            </a:r>
          </a:p>
          <a:p>
            <a:pPr marL="1200150" lvl="2" indent="-228600">
              <a:lnSpc>
                <a:spcPct val="90000"/>
              </a:lnSpc>
              <a:spcAft>
                <a:spcPts val="600"/>
              </a:spcAft>
              <a:buFont typeface="Arial" panose="020B0604020202020204" pitchFamily="34" charset="0"/>
              <a:buChar char="•"/>
            </a:pPr>
            <a:r>
              <a:rPr lang="en-US" sz="900" dirty="0"/>
              <a:t>Consistency and Standardization</a:t>
            </a:r>
          </a:p>
          <a:p>
            <a:pPr marL="1200150" lvl="2" indent="-228600">
              <a:lnSpc>
                <a:spcPct val="90000"/>
              </a:lnSpc>
              <a:spcAft>
                <a:spcPts val="600"/>
              </a:spcAft>
              <a:buFont typeface="Arial" panose="020B0604020202020204" pitchFamily="34" charset="0"/>
              <a:buChar char="•"/>
            </a:pPr>
            <a:r>
              <a:rPr lang="en-US" sz="900" dirty="0"/>
              <a:t>Syllabus development </a:t>
            </a:r>
          </a:p>
          <a:p>
            <a:pPr indent="-228600">
              <a:lnSpc>
                <a:spcPct val="90000"/>
              </a:lnSpc>
              <a:spcAft>
                <a:spcPts val="600"/>
              </a:spcAft>
              <a:buFont typeface="Arial" panose="020B0604020202020204" pitchFamily="34" charset="0"/>
              <a:buChar char="•"/>
            </a:pPr>
            <a:r>
              <a:rPr lang="en-US" sz="900" dirty="0"/>
              <a:t>While ChatGPT can be a valuable tool in the SLO assessment process, it's important to note that it should complement, rather than replace, the expertise and judgment of faculty members. Faculty input and knowledge of their subject matter remain essential for the development of meaningful SLOs that align with the course content and instructional goals. ChatGPT can enhance efficiency and provide support, but human judgment and expertise should always guide the process.</a:t>
            </a:r>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391811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6" name="Group 1050">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1052"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7"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448694"/>
            <a:ext cx="8167081" cy="4260556"/>
          </a:xfrm>
          <a:prstGeom prst="rect">
            <a:avLst/>
          </a:prstGeom>
          <a:solidFill>
            <a:srgbClr val="FFC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6472EBC-391F-53CE-C387-7C82BD9DDFB0}"/>
              </a:ext>
            </a:extLst>
          </p:cNvPr>
          <p:cNvPicPr>
            <a:picLocks noChangeAspect="1"/>
          </p:cNvPicPr>
          <p:nvPr/>
        </p:nvPicPr>
        <p:blipFill>
          <a:blip r:embed="rId2"/>
          <a:stretch>
            <a:fillRect/>
          </a:stretch>
        </p:blipFill>
        <p:spPr>
          <a:xfrm>
            <a:off x="3560480" y="1152096"/>
            <a:ext cx="5033304" cy="2831233"/>
          </a:xfrm>
          <a:prstGeom prst="rect">
            <a:avLst/>
          </a:prstGeom>
        </p:spPr>
      </p:pic>
      <p:grpSp>
        <p:nvGrpSpPr>
          <p:cNvPr id="1068" name="Group 105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069" name="Freeform: Shape 105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0" name="Freeform: Shape 105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1" name="Freeform: Shape 105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2" name="Freeform: Shape 106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3" name="Freeform: Shape 106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4" name="Freeform: Shape 106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4" name="Freeform: Shape 106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p:cNvSpPr>
            <a:spLocks noGrp="1"/>
          </p:cNvSpPr>
          <p:nvPr>
            <p:ph type="title"/>
          </p:nvPr>
        </p:nvSpPr>
        <p:spPr>
          <a:xfrm>
            <a:off x="589788" y="567558"/>
            <a:ext cx="2834242" cy="2327531"/>
          </a:xfrm>
        </p:spPr>
        <p:txBody>
          <a:bodyPr anchor="b">
            <a:normAutofit/>
          </a:bodyPr>
          <a:lstStyle/>
          <a:p>
            <a:r>
              <a:rPr lang="en-US" sz="3300">
                <a:solidFill>
                  <a:schemeClr val="tx2"/>
                </a:solidFill>
              </a:rPr>
              <a:t>Step 2: </a:t>
            </a:r>
            <a:br>
              <a:rPr lang="en-US" sz="3300">
                <a:solidFill>
                  <a:schemeClr val="tx2"/>
                </a:solidFill>
              </a:rPr>
            </a:br>
            <a:r>
              <a:rPr lang="en-US" sz="3300">
                <a:solidFill>
                  <a:schemeClr val="tx2"/>
                </a:solidFill>
              </a:rPr>
              <a:t>SLO Statement Design</a:t>
            </a:r>
            <a:br>
              <a:rPr lang="en-US" sz="3300">
                <a:solidFill>
                  <a:schemeClr val="tx2"/>
                </a:solidFill>
              </a:rPr>
            </a:br>
            <a:endParaRPr lang="en-US" sz="3300">
              <a:solidFill>
                <a:schemeClr val="tx2"/>
              </a:solidFill>
            </a:endParaRPr>
          </a:p>
        </p:txBody>
      </p:sp>
      <p:sp>
        <p:nvSpPr>
          <p:cNvPr id="5" name="Content Placeholder 4"/>
          <p:cNvSpPr>
            <a:spLocks noGrp="1"/>
          </p:cNvSpPr>
          <p:nvPr>
            <p:ph idx="1"/>
          </p:nvPr>
        </p:nvSpPr>
        <p:spPr>
          <a:xfrm>
            <a:off x="589788" y="2461235"/>
            <a:ext cx="2834241" cy="2174773"/>
          </a:xfrm>
        </p:spPr>
        <p:txBody>
          <a:bodyPr anchor="t">
            <a:normAutofit/>
          </a:bodyPr>
          <a:lstStyle/>
          <a:p>
            <a:r>
              <a:rPr lang="en-US" sz="1600" dirty="0">
                <a:solidFill>
                  <a:schemeClr val="tx2"/>
                </a:solidFill>
              </a:rPr>
              <a:t>Verb Selection and Alignment</a:t>
            </a:r>
          </a:p>
          <a:p>
            <a:r>
              <a:rPr lang="en-US" sz="1600" dirty="0">
                <a:solidFill>
                  <a:schemeClr val="tx2"/>
                </a:solidFill>
              </a:rPr>
              <a:t>SLO Statement Generation</a:t>
            </a:r>
          </a:p>
          <a:p>
            <a:r>
              <a:rPr lang="en-US" sz="1600" dirty="0">
                <a:solidFill>
                  <a:schemeClr val="tx2"/>
                </a:solidFill>
              </a:rPr>
              <a:t>Feedback and Refinement</a:t>
            </a:r>
          </a:p>
          <a:p>
            <a:r>
              <a:rPr lang="en-US" sz="1600" dirty="0">
                <a:solidFill>
                  <a:schemeClr val="tx2"/>
                </a:solidFill>
              </a:rPr>
              <a:t>Alignment Check</a:t>
            </a:r>
          </a:p>
          <a:p>
            <a:r>
              <a:rPr lang="en-US" sz="1600" dirty="0">
                <a:solidFill>
                  <a:schemeClr val="tx2"/>
                </a:solidFill>
              </a:rPr>
              <a:t>Consistency and Standardization</a:t>
            </a:r>
          </a:p>
        </p:txBody>
      </p:sp>
    </p:spTree>
    <p:extLst>
      <p:ext uri="{BB962C8B-B14F-4D97-AF65-F5344CB8AC3E}">
        <p14:creationId xmlns:p14="http://schemas.microsoft.com/office/powerpoint/2010/main" val="110163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0202DAE1-42BC-2A87-B1A1-F1087CF5AA64}"/>
              </a:ext>
            </a:extLst>
          </p:cNvPr>
          <p:cNvPicPr>
            <a:picLocks noChangeAspect="1"/>
          </p:cNvPicPr>
          <p:nvPr/>
        </p:nvPicPr>
        <p:blipFill rotWithShape="1">
          <a:blip r:embed="rId2"/>
          <a:srcRect l="3807" r="43535"/>
          <a:stretch/>
        </p:blipFill>
        <p:spPr>
          <a:xfrm>
            <a:off x="20" y="-1"/>
            <a:ext cx="4057627" cy="5143501"/>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0"/>
            <a:ext cx="5086352" cy="1714499"/>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D17A9-BA5E-F487-4A5D-72EA34A10085}"/>
              </a:ext>
            </a:extLst>
          </p:cNvPr>
          <p:cNvSpPr>
            <a:spLocks noGrp="1"/>
          </p:cNvSpPr>
          <p:nvPr>
            <p:ph type="title"/>
          </p:nvPr>
        </p:nvSpPr>
        <p:spPr>
          <a:xfrm>
            <a:off x="4586487" y="304263"/>
            <a:ext cx="4098726" cy="1169476"/>
          </a:xfrm>
        </p:spPr>
        <p:txBody>
          <a:bodyPr>
            <a:normAutofit/>
          </a:bodyPr>
          <a:lstStyle/>
          <a:p>
            <a:pPr>
              <a:lnSpc>
                <a:spcPct val="90000"/>
              </a:lnSpc>
            </a:pPr>
            <a:r>
              <a:rPr lang="en-US" sz="1900" dirty="0"/>
              <a:t>Step 3: </a:t>
            </a:r>
            <a:br>
              <a:rPr lang="en-US" sz="1900" dirty="0"/>
            </a:br>
            <a:r>
              <a:rPr lang="en-US" sz="1900" dirty="0"/>
              <a:t>SLO Alignment to Program and Institution SLOs </a:t>
            </a:r>
            <a:br>
              <a:rPr lang="en-US" sz="1900" dirty="0"/>
            </a:br>
            <a:endParaRPr lang="en-US" sz="1900" dirty="0"/>
          </a:p>
        </p:txBody>
      </p:sp>
      <p:sp>
        <p:nvSpPr>
          <p:cNvPr id="3" name="Content Placeholder 2">
            <a:extLst>
              <a:ext uri="{FF2B5EF4-FFF2-40B4-BE49-F238E27FC236}">
                <a16:creationId xmlns:a16="http://schemas.microsoft.com/office/drawing/2014/main" id="{3C693FC2-FD43-2A0D-3227-153F2DDEFC74}"/>
              </a:ext>
            </a:extLst>
          </p:cNvPr>
          <p:cNvSpPr>
            <a:spLocks noGrp="1"/>
          </p:cNvSpPr>
          <p:nvPr>
            <p:ph idx="1"/>
          </p:nvPr>
        </p:nvSpPr>
        <p:spPr>
          <a:xfrm>
            <a:off x="4586487" y="2057400"/>
            <a:ext cx="3935505" cy="2622658"/>
          </a:xfrm>
        </p:spPr>
        <p:txBody>
          <a:bodyPr anchor="ctr">
            <a:normAutofit/>
          </a:bodyPr>
          <a:lstStyle/>
          <a:p>
            <a:r>
              <a:rPr lang="en-US" sz="1500" dirty="0"/>
              <a:t>Alignment Guidance</a:t>
            </a:r>
          </a:p>
          <a:p>
            <a:r>
              <a:rPr lang="en-US" sz="1500" dirty="0"/>
              <a:t>Documentation and Tracking</a:t>
            </a:r>
          </a:p>
          <a:p>
            <a:r>
              <a:rPr lang="en-US" sz="1500" dirty="0"/>
              <a:t>Cross-Disciplinary Alignment</a:t>
            </a:r>
          </a:p>
          <a:p>
            <a:r>
              <a:rPr lang="en-US" sz="1500" dirty="0"/>
              <a:t>Consistency Across Disciplines</a:t>
            </a:r>
          </a:p>
          <a:p>
            <a:r>
              <a:rPr lang="en-US" sz="1500" dirty="0"/>
              <a:t>Mission and Vision Alignment</a:t>
            </a:r>
          </a:p>
          <a:p>
            <a:r>
              <a:rPr lang="en-US" sz="1500" dirty="0"/>
              <a:t>Promoting Continuous Improvement (course, program, institution) </a:t>
            </a:r>
          </a:p>
          <a:p>
            <a:endParaRPr lang="en-US" sz="1500" dirty="0"/>
          </a:p>
        </p:txBody>
      </p:sp>
    </p:spTree>
    <p:extLst>
      <p:ext uri="{BB962C8B-B14F-4D97-AF65-F5344CB8AC3E}">
        <p14:creationId xmlns:p14="http://schemas.microsoft.com/office/powerpoint/2010/main" val="423377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F771-BE9C-92F6-2EAF-ACF85FD7626B}"/>
              </a:ext>
            </a:extLst>
          </p:cNvPr>
          <p:cNvSpPr>
            <a:spLocks noGrp="1"/>
          </p:cNvSpPr>
          <p:nvPr>
            <p:ph type="title"/>
          </p:nvPr>
        </p:nvSpPr>
        <p:spPr>
          <a:xfrm>
            <a:off x="2281425" y="624761"/>
            <a:ext cx="6108200" cy="572644"/>
          </a:xfrm>
        </p:spPr>
        <p:txBody>
          <a:bodyPr>
            <a:normAutofit fontScale="90000"/>
          </a:bodyPr>
          <a:lstStyle/>
          <a:p>
            <a:r>
              <a:rPr lang="en-US" dirty="0"/>
              <a:t>Step 4: </a:t>
            </a:r>
            <a:br>
              <a:rPr lang="en-US" dirty="0"/>
            </a:br>
            <a:r>
              <a:rPr lang="en-US" dirty="0"/>
              <a:t>Direct Assessment Rubric Design</a:t>
            </a:r>
            <a:br>
              <a:rPr lang="en-US" dirty="0"/>
            </a:br>
            <a:endParaRPr lang="en-US" dirty="0"/>
          </a:p>
        </p:txBody>
      </p:sp>
      <p:sp>
        <p:nvSpPr>
          <p:cNvPr id="3" name="Content Placeholder 2">
            <a:extLst>
              <a:ext uri="{FF2B5EF4-FFF2-40B4-BE49-F238E27FC236}">
                <a16:creationId xmlns:a16="http://schemas.microsoft.com/office/drawing/2014/main" id="{597F718F-17BE-8B5B-EECE-AC0271FAF9C8}"/>
              </a:ext>
            </a:extLst>
          </p:cNvPr>
          <p:cNvSpPr>
            <a:spLocks noGrp="1"/>
          </p:cNvSpPr>
          <p:nvPr>
            <p:ph idx="1"/>
          </p:nvPr>
        </p:nvSpPr>
        <p:spPr>
          <a:xfrm>
            <a:off x="2281425" y="1503969"/>
            <a:ext cx="6108200" cy="3663766"/>
          </a:xfrm>
        </p:spPr>
        <p:txBody>
          <a:bodyPr>
            <a:normAutofit fontScale="85000" lnSpcReduction="20000"/>
          </a:bodyPr>
          <a:lstStyle/>
          <a:p>
            <a:pPr marL="800100" lvl="1" indent="-228600">
              <a:lnSpc>
                <a:spcPct val="90000"/>
              </a:lnSpc>
              <a:spcAft>
                <a:spcPts val="600"/>
              </a:spcAft>
              <a:buFont typeface="Arial" panose="020B0604020202020204" pitchFamily="34" charset="0"/>
              <a:buChar char="•"/>
            </a:pPr>
            <a:r>
              <a:rPr lang="en-US" dirty="0">
                <a:solidFill>
                  <a:schemeClr val="tx2"/>
                </a:solidFill>
              </a:rPr>
              <a:t>Rubric Development Assistance</a:t>
            </a:r>
          </a:p>
          <a:p>
            <a:pPr marL="800100" lvl="1" indent="-228600">
              <a:lnSpc>
                <a:spcPct val="90000"/>
              </a:lnSpc>
              <a:spcAft>
                <a:spcPts val="600"/>
              </a:spcAft>
              <a:buFont typeface="Arial" panose="020B0604020202020204" pitchFamily="34" charset="0"/>
              <a:buChar char="•"/>
            </a:pPr>
            <a:r>
              <a:rPr lang="en-US" dirty="0">
                <a:solidFill>
                  <a:schemeClr val="tx2"/>
                </a:solidFill>
              </a:rPr>
              <a:t>Alignment Verification</a:t>
            </a:r>
          </a:p>
          <a:p>
            <a:pPr marL="800100" lvl="1" indent="-228600">
              <a:lnSpc>
                <a:spcPct val="90000"/>
              </a:lnSpc>
              <a:spcAft>
                <a:spcPts val="600"/>
              </a:spcAft>
              <a:buFont typeface="Arial" panose="020B0604020202020204" pitchFamily="34" charset="0"/>
              <a:buChar char="•"/>
            </a:pPr>
            <a:r>
              <a:rPr lang="en-US" dirty="0">
                <a:solidFill>
                  <a:schemeClr val="tx2"/>
                </a:solidFill>
              </a:rPr>
              <a:t>Rubric Consistency</a:t>
            </a:r>
          </a:p>
          <a:p>
            <a:pPr marL="800100" lvl="1" indent="-228600">
              <a:lnSpc>
                <a:spcPct val="90000"/>
              </a:lnSpc>
              <a:spcAft>
                <a:spcPts val="600"/>
              </a:spcAft>
              <a:buFont typeface="Arial" panose="020B0604020202020204" pitchFamily="34" charset="0"/>
              <a:buChar char="•"/>
            </a:pPr>
            <a:r>
              <a:rPr lang="en-US" dirty="0">
                <a:solidFill>
                  <a:schemeClr val="tx2"/>
                </a:solidFill>
              </a:rPr>
              <a:t>Examples of Scenarios and Real Life Situations</a:t>
            </a:r>
          </a:p>
          <a:p>
            <a:pPr marL="800100" lvl="1" indent="-228600">
              <a:lnSpc>
                <a:spcPct val="90000"/>
              </a:lnSpc>
              <a:spcAft>
                <a:spcPts val="600"/>
              </a:spcAft>
              <a:buFont typeface="Arial" panose="020B0604020202020204" pitchFamily="34" charset="0"/>
              <a:buChar char="•"/>
            </a:pPr>
            <a:r>
              <a:rPr lang="en-US" dirty="0">
                <a:solidFill>
                  <a:schemeClr val="tx2"/>
                </a:solidFill>
              </a:rPr>
              <a:t>Interdisciplinary Insights</a:t>
            </a:r>
          </a:p>
          <a:p>
            <a:pPr marL="800100" lvl="1" indent="-228600">
              <a:lnSpc>
                <a:spcPct val="90000"/>
              </a:lnSpc>
              <a:spcAft>
                <a:spcPts val="600"/>
              </a:spcAft>
              <a:buFont typeface="Arial" panose="020B0604020202020204" pitchFamily="34" charset="0"/>
              <a:buChar char="•"/>
            </a:pPr>
            <a:r>
              <a:rPr lang="en-US" dirty="0">
                <a:solidFill>
                  <a:schemeClr val="tx2"/>
                </a:solidFill>
              </a:rPr>
              <a:t>Documentation Guidance</a:t>
            </a:r>
          </a:p>
          <a:p>
            <a:pPr marL="800100" lvl="1" indent="-228600">
              <a:lnSpc>
                <a:spcPct val="90000"/>
              </a:lnSpc>
              <a:spcAft>
                <a:spcPts val="600"/>
              </a:spcAft>
              <a:buFont typeface="Arial" panose="020B0604020202020204" pitchFamily="34" charset="0"/>
              <a:buChar char="•"/>
            </a:pPr>
            <a:r>
              <a:rPr lang="en-US" dirty="0">
                <a:solidFill>
                  <a:schemeClr val="tx2"/>
                </a:solidFill>
              </a:rPr>
              <a:t>Direct Evidence Emphasis</a:t>
            </a:r>
          </a:p>
          <a:p>
            <a:pPr marL="800100" lvl="1" indent="-228600">
              <a:lnSpc>
                <a:spcPct val="90000"/>
              </a:lnSpc>
              <a:spcAft>
                <a:spcPts val="600"/>
              </a:spcAft>
              <a:buFont typeface="Arial" panose="020B0604020202020204" pitchFamily="34" charset="0"/>
              <a:buChar char="•"/>
            </a:pPr>
            <a:r>
              <a:rPr lang="en-US" dirty="0">
                <a:solidFill>
                  <a:schemeClr val="tx2"/>
                </a:solidFill>
              </a:rPr>
              <a:t>Employability Focus</a:t>
            </a:r>
          </a:p>
          <a:p>
            <a:endParaRPr lang="en-US" dirty="0"/>
          </a:p>
        </p:txBody>
      </p:sp>
    </p:spTree>
    <p:extLst>
      <p:ext uri="{BB962C8B-B14F-4D97-AF65-F5344CB8AC3E}">
        <p14:creationId xmlns:p14="http://schemas.microsoft.com/office/powerpoint/2010/main" val="266999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0D02C-731B-704F-959B-712815F685A9}"/>
              </a:ext>
            </a:extLst>
          </p:cNvPr>
          <p:cNvSpPr>
            <a:spLocks noGrp="1"/>
          </p:cNvSpPr>
          <p:nvPr>
            <p:ph type="title"/>
          </p:nvPr>
        </p:nvSpPr>
        <p:spPr>
          <a:xfrm>
            <a:off x="3415299" y="411348"/>
            <a:ext cx="5098906" cy="1256717"/>
          </a:xfrm>
        </p:spPr>
        <p:txBody>
          <a:bodyPr anchor="b">
            <a:normAutofit/>
          </a:bodyPr>
          <a:lstStyle/>
          <a:p>
            <a:pPr>
              <a:lnSpc>
                <a:spcPct val="90000"/>
              </a:lnSpc>
            </a:pPr>
            <a:r>
              <a:rPr lang="en-US" sz="2800" dirty="0"/>
              <a:t>Step 5: </a:t>
            </a:r>
            <a:br>
              <a:rPr lang="en-US" sz="2800" dirty="0"/>
            </a:br>
            <a:r>
              <a:rPr lang="en-US" sz="2800" dirty="0"/>
              <a:t>SLO Assessment Data Analysis</a:t>
            </a:r>
            <a:br>
              <a:rPr lang="en-US" sz="2800" dirty="0"/>
            </a:br>
            <a:endParaRPr lang="en-US" sz="2800" dirty="0"/>
          </a:p>
        </p:txBody>
      </p:sp>
      <p:pic>
        <p:nvPicPr>
          <p:cNvPr id="5" name="Picture 4" descr="Desk with productivity items">
            <a:extLst>
              <a:ext uri="{FF2B5EF4-FFF2-40B4-BE49-F238E27FC236}">
                <a16:creationId xmlns:a16="http://schemas.microsoft.com/office/drawing/2014/main" id="{8C776CA1-1558-8B04-4E30-2AF925E14A22}"/>
              </a:ext>
            </a:extLst>
          </p:cNvPr>
          <p:cNvPicPr>
            <a:picLocks noChangeAspect="1"/>
          </p:cNvPicPr>
          <p:nvPr/>
        </p:nvPicPr>
        <p:blipFill rotWithShape="1">
          <a:blip r:embed="rId2"/>
          <a:srcRect l="37202" r="21953"/>
          <a:stretch/>
        </p:blipFill>
        <p:spPr>
          <a:xfrm>
            <a:off x="20" y="10"/>
            <a:ext cx="3147352" cy="5143490"/>
          </a:xfrm>
          <a:prstGeom prst="rect">
            <a:avLst/>
          </a:prstGeom>
          <a:effectLst/>
        </p:spPr>
      </p:pic>
      <p:sp>
        <p:nvSpPr>
          <p:cNvPr id="3" name="Content Placeholder 2">
            <a:extLst>
              <a:ext uri="{FF2B5EF4-FFF2-40B4-BE49-F238E27FC236}">
                <a16:creationId xmlns:a16="http://schemas.microsoft.com/office/drawing/2014/main" id="{CEB40D9C-D458-48CD-FA2B-EEBA22D83B69}"/>
              </a:ext>
            </a:extLst>
          </p:cNvPr>
          <p:cNvSpPr>
            <a:spLocks noGrp="1"/>
          </p:cNvSpPr>
          <p:nvPr>
            <p:ph idx="1"/>
          </p:nvPr>
        </p:nvSpPr>
        <p:spPr>
          <a:xfrm>
            <a:off x="3415300" y="1807372"/>
            <a:ext cx="5098904" cy="2778913"/>
          </a:xfrm>
        </p:spPr>
        <p:txBody>
          <a:bodyPr>
            <a:normAutofit/>
          </a:bodyPr>
          <a:lstStyle/>
          <a:p>
            <a:pPr marL="800100" lvl="1" indent="-228600">
              <a:lnSpc>
                <a:spcPct val="90000"/>
              </a:lnSpc>
              <a:spcAft>
                <a:spcPts val="600"/>
              </a:spcAft>
              <a:buFont typeface="Arial" panose="020B0604020202020204" pitchFamily="34" charset="0"/>
              <a:buChar char="•"/>
            </a:pPr>
            <a:r>
              <a:rPr lang="en-US" sz="1500" b="1">
                <a:latin typeface="Söhne"/>
              </a:rPr>
              <a:t>Data Processing Assistance</a:t>
            </a:r>
          </a:p>
          <a:p>
            <a:pPr marL="800100" lvl="1" indent="-228600">
              <a:lnSpc>
                <a:spcPct val="90000"/>
              </a:lnSpc>
              <a:spcAft>
                <a:spcPts val="600"/>
              </a:spcAft>
              <a:buFont typeface="Arial" panose="020B0604020202020204" pitchFamily="34" charset="0"/>
              <a:buChar char="•"/>
            </a:pPr>
            <a:r>
              <a:rPr lang="en-US" sz="1500" b="1" i="0">
                <a:effectLst/>
                <a:latin typeface="Söhne"/>
              </a:rPr>
              <a:t>Data Analysis Techniques</a:t>
            </a:r>
            <a:endParaRPr lang="en-US" sz="1500"/>
          </a:p>
          <a:p>
            <a:pPr marL="800100" lvl="1" indent="-228600">
              <a:lnSpc>
                <a:spcPct val="90000"/>
              </a:lnSpc>
              <a:spcAft>
                <a:spcPts val="600"/>
              </a:spcAft>
              <a:buFont typeface="Arial" panose="020B0604020202020204" pitchFamily="34" charset="0"/>
              <a:buChar char="•"/>
            </a:pPr>
            <a:r>
              <a:rPr lang="en-US" sz="1500" b="1" i="0">
                <a:effectLst/>
                <a:latin typeface="Söhne"/>
              </a:rPr>
              <a:t>Identification of Improvement Areas</a:t>
            </a:r>
            <a:endParaRPr lang="en-US" sz="1500"/>
          </a:p>
          <a:p>
            <a:pPr marL="800100" lvl="1" indent="-228600">
              <a:lnSpc>
                <a:spcPct val="90000"/>
              </a:lnSpc>
              <a:spcAft>
                <a:spcPts val="600"/>
              </a:spcAft>
              <a:buFont typeface="Arial" panose="020B0604020202020204" pitchFamily="34" charset="0"/>
              <a:buChar char="•"/>
            </a:pPr>
            <a:r>
              <a:rPr lang="en-US" sz="1500" b="1" i="0">
                <a:effectLst/>
                <a:latin typeface="Söhne"/>
              </a:rPr>
              <a:t>Continuous Improvement Emphasis</a:t>
            </a:r>
          </a:p>
          <a:p>
            <a:pPr marL="800100" lvl="1" indent="-228600">
              <a:lnSpc>
                <a:spcPct val="90000"/>
              </a:lnSpc>
              <a:spcAft>
                <a:spcPts val="600"/>
              </a:spcAft>
              <a:buFont typeface="Arial" panose="020B0604020202020204" pitchFamily="34" charset="0"/>
              <a:buChar char="•"/>
            </a:pPr>
            <a:r>
              <a:rPr lang="en-US" sz="1500" b="1" i="0">
                <a:effectLst/>
                <a:latin typeface="Söhne"/>
              </a:rPr>
              <a:t>Data Visualization</a:t>
            </a:r>
            <a:endParaRPr lang="en-US" sz="1500"/>
          </a:p>
          <a:p>
            <a:pPr marL="800100" lvl="1" indent="-228600">
              <a:lnSpc>
                <a:spcPct val="90000"/>
              </a:lnSpc>
              <a:spcAft>
                <a:spcPts val="600"/>
              </a:spcAft>
              <a:buFont typeface="Arial" panose="020B0604020202020204" pitchFamily="34" charset="0"/>
              <a:buChar char="•"/>
            </a:pPr>
            <a:r>
              <a:rPr lang="en-US" sz="1500" b="1" i="0">
                <a:effectLst/>
                <a:latin typeface="Söhne"/>
              </a:rPr>
              <a:t>Cross-Level Analysis</a:t>
            </a:r>
          </a:p>
          <a:p>
            <a:pPr marL="800100" lvl="1" indent="-228600">
              <a:lnSpc>
                <a:spcPct val="90000"/>
              </a:lnSpc>
              <a:spcAft>
                <a:spcPts val="600"/>
              </a:spcAft>
              <a:buFont typeface="Arial" panose="020B0604020202020204" pitchFamily="34" charset="0"/>
              <a:buChar char="•"/>
            </a:pPr>
            <a:r>
              <a:rPr lang="en-US" sz="1500" b="1" i="0">
                <a:effectLst/>
                <a:latin typeface="Söhne"/>
              </a:rPr>
              <a:t>Communication of Results</a:t>
            </a:r>
          </a:p>
          <a:p>
            <a:pPr marL="800100" lvl="1" indent="-228600">
              <a:lnSpc>
                <a:spcPct val="90000"/>
              </a:lnSpc>
              <a:spcAft>
                <a:spcPts val="600"/>
              </a:spcAft>
              <a:buFont typeface="Arial" panose="020B0604020202020204" pitchFamily="34" charset="0"/>
              <a:buChar char="•"/>
            </a:pPr>
            <a:r>
              <a:rPr lang="en-US" sz="1500" b="1" i="0">
                <a:effectLst/>
                <a:latin typeface="Söhne"/>
              </a:rPr>
              <a:t>Student Engagement</a:t>
            </a:r>
          </a:p>
          <a:p>
            <a:pPr>
              <a:lnSpc>
                <a:spcPct val="90000"/>
              </a:lnSpc>
            </a:pPr>
            <a:endParaRPr lang="en-US" sz="1500"/>
          </a:p>
        </p:txBody>
      </p:sp>
    </p:spTree>
    <p:extLst>
      <p:ext uri="{BB962C8B-B14F-4D97-AF65-F5344CB8AC3E}">
        <p14:creationId xmlns:p14="http://schemas.microsoft.com/office/powerpoint/2010/main" val="159181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F54FC-F07A-B679-EB7D-EEDD911E8286}"/>
              </a:ext>
            </a:extLst>
          </p:cNvPr>
          <p:cNvSpPr>
            <a:spLocks noGrp="1"/>
          </p:cNvSpPr>
          <p:nvPr>
            <p:ph type="title"/>
          </p:nvPr>
        </p:nvSpPr>
        <p:spPr>
          <a:xfrm>
            <a:off x="3415299" y="411348"/>
            <a:ext cx="5098906" cy="1256717"/>
          </a:xfrm>
        </p:spPr>
        <p:txBody>
          <a:bodyPr anchor="b">
            <a:normAutofit/>
          </a:bodyPr>
          <a:lstStyle/>
          <a:p>
            <a:r>
              <a:rPr lang="en-US" sz="3000"/>
              <a:t>Step 6: </a:t>
            </a:r>
            <a:br>
              <a:rPr lang="en-US" sz="3000"/>
            </a:br>
            <a:r>
              <a:rPr lang="en-US" sz="3000"/>
              <a:t>Closing of the Assessment Loop</a:t>
            </a:r>
          </a:p>
        </p:txBody>
      </p:sp>
      <p:pic>
        <p:nvPicPr>
          <p:cNvPr id="6" name="Picture 5">
            <a:extLst>
              <a:ext uri="{FF2B5EF4-FFF2-40B4-BE49-F238E27FC236}">
                <a16:creationId xmlns:a16="http://schemas.microsoft.com/office/drawing/2014/main" id="{7BE55A61-78FE-E6F1-29D4-000ED3426B85}"/>
              </a:ext>
            </a:extLst>
          </p:cNvPr>
          <p:cNvPicPr>
            <a:picLocks noChangeAspect="1"/>
          </p:cNvPicPr>
          <p:nvPr/>
        </p:nvPicPr>
        <p:blipFill rotWithShape="1">
          <a:blip r:embed="rId2"/>
          <a:srcRect l="34901" r="30679"/>
          <a:stretch/>
        </p:blipFill>
        <p:spPr>
          <a:xfrm>
            <a:off x="20" y="10"/>
            <a:ext cx="3147352" cy="5143490"/>
          </a:xfrm>
          <a:prstGeom prst="rect">
            <a:avLst/>
          </a:prstGeom>
          <a:effectLst/>
        </p:spPr>
      </p:pic>
      <p:graphicFrame>
        <p:nvGraphicFramePr>
          <p:cNvPr id="5" name="Content Placeholder 2">
            <a:extLst>
              <a:ext uri="{FF2B5EF4-FFF2-40B4-BE49-F238E27FC236}">
                <a16:creationId xmlns:a16="http://schemas.microsoft.com/office/drawing/2014/main" id="{8014E810-A84E-7771-A6D0-8CFCD58D56EE}"/>
              </a:ext>
            </a:extLst>
          </p:cNvPr>
          <p:cNvGraphicFramePr>
            <a:graphicFrameLocks noGrp="1"/>
          </p:cNvGraphicFramePr>
          <p:nvPr>
            <p:ph idx="1"/>
            <p:extLst>
              <p:ext uri="{D42A27DB-BD31-4B8C-83A1-F6EECF244321}">
                <p14:modId xmlns:p14="http://schemas.microsoft.com/office/powerpoint/2010/main" val="2163071399"/>
              </p:ext>
            </p:extLst>
          </p:nvPr>
        </p:nvGraphicFramePr>
        <p:xfrm>
          <a:off x="3415300" y="1807372"/>
          <a:ext cx="5098904" cy="277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064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On-screen Show (16:9)</PresentationFormat>
  <Paragraphs>86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Söhne</vt:lpstr>
      <vt:lpstr>Office Theme</vt:lpstr>
      <vt:lpstr>Guide to SLO Assessment and Artificial Intelligence  Coordinators’ Training  September 22, 2023 </vt:lpstr>
      <vt:lpstr>First words …</vt:lpstr>
      <vt:lpstr>Guide to Student Learning Assessment </vt:lpstr>
      <vt:lpstr>Step 1: Course Content Analysis How can Chat GPT Facilitate the Process?</vt:lpstr>
      <vt:lpstr>Step 2:  SLO Statement Design </vt:lpstr>
      <vt:lpstr>Step 3:  SLO Alignment to Program and Institution SLOs  </vt:lpstr>
      <vt:lpstr>Step 4:  Direct Assessment Rubric Design </vt:lpstr>
      <vt:lpstr>Step 5:  SLO Assessment Data Analysis </vt:lpstr>
      <vt:lpstr>Step 6:  Closing of the Assessment Loop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2017-07-12T15:33:23Z</dcterms:created>
  <dcterms:modified xsi:type="dcterms:W3CDTF">2023-09-24T18:12:32Z</dcterms:modified>
</cp:coreProperties>
</file>