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96" r:id="rId3"/>
    <p:sldId id="293" r:id="rId4"/>
    <p:sldId id="294" r:id="rId5"/>
    <p:sldId id="265" r:id="rId6"/>
    <p:sldId id="285" r:id="rId7"/>
    <p:sldId id="292" r:id="rId8"/>
    <p:sldId id="291" r:id="rId9"/>
    <p:sldId id="286" r:id="rId10"/>
    <p:sldId id="289" r:id="rId11"/>
    <p:sldId id="288" r:id="rId12"/>
    <p:sldId id="287" r:id="rId13"/>
    <p:sldId id="262" r:id="rId14"/>
    <p:sldId id="295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AB0A"/>
    <a:srgbClr val="FFD707"/>
    <a:srgbClr val="051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71DFB-BE63-7B45-95D8-12BF22B9CB53}" type="doc">
      <dgm:prSet loTypeId="urn:microsoft.com/office/officeart/2005/8/layout/radial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EB7294-7E06-7D44-9783-A6CC3046D7BF}">
      <dgm:prSet phldrT="[Text]"/>
      <dgm:spPr/>
      <dgm:t>
        <a:bodyPr/>
        <a:lstStyle/>
        <a:p>
          <a:r>
            <a:rPr lang="en-US" dirty="0"/>
            <a:t>Assessment Process</a:t>
          </a:r>
        </a:p>
      </dgm:t>
    </dgm:pt>
    <dgm:pt modelId="{831499F9-B16A-314D-80A6-AD9880ED0AF9}" type="parTrans" cxnId="{C845CA7C-D928-A34D-AA12-2B6FB1656EBD}">
      <dgm:prSet/>
      <dgm:spPr/>
      <dgm:t>
        <a:bodyPr/>
        <a:lstStyle/>
        <a:p>
          <a:endParaRPr lang="en-US"/>
        </a:p>
      </dgm:t>
    </dgm:pt>
    <dgm:pt modelId="{2CFD2E70-F1A4-8041-9544-024734898347}" type="sibTrans" cxnId="{C845CA7C-D928-A34D-AA12-2B6FB1656EBD}">
      <dgm:prSet/>
      <dgm:spPr/>
      <dgm:t>
        <a:bodyPr/>
        <a:lstStyle/>
        <a:p>
          <a:endParaRPr lang="en-US"/>
        </a:p>
      </dgm:t>
    </dgm:pt>
    <dgm:pt modelId="{CDDFD34A-8540-4D4C-83FA-D4D5EB1FE026}">
      <dgm:prSet phldrT="[Text]" custT="1"/>
      <dgm:spPr/>
      <dgm:t>
        <a:bodyPr/>
        <a:lstStyle/>
        <a:p>
          <a:r>
            <a:rPr lang="en-US" sz="1200" dirty="0"/>
            <a:t>Identify/Revise Student Learning Outcomes</a:t>
          </a:r>
        </a:p>
      </dgm:t>
    </dgm:pt>
    <dgm:pt modelId="{487B8236-D2C7-644E-82FE-54B546506EE5}" type="parTrans" cxnId="{7A80207D-F1A4-6A4F-ACAD-7FA33C493A7B}">
      <dgm:prSet/>
      <dgm:spPr/>
      <dgm:t>
        <a:bodyPr/>
        <a:lstStyle/>
        <a:p>
          <a:endParaRPr lang="en-US"/>
        </a:p>
      </dgm:t>
    </dgm:pt>
    <dgm:pt modelId="{7A1F73AE-D13E-484D-9046-8B93B4E36AE5}" type="sibTrans" cxnId="{7A80207D-F1A4-6A4F-ACAD-7FA33C493A7B}">
      <dgm:prSet/>
      <dgm:spPr/>
      <dgm:t>
        <a:bodyPr/>
        <a:lstStyle/>
        <a:p>
          <a:endParaRPr lang="en-US"/>
        </a:p>
      </dgm:t>
    </dgm:pt>
    <dgm:pt modelId="{98BC5776-86D7-CC40-82E3-AC5A033E4BB8}">
      <dgm:prSet phldrT="[Text]" custT="1"/>
      <dgm:spPr/>
      <dgm:t>
        <a:bodyPr/>
        <a:lstStyle/>
        <a:p>
          <a:r>
            <a:rPr lang="en-US" sz="1200" dirty="0"/>
            <a:t>Identify/Revise Assessment Method</a:t>
          </a:r>
        </a:p>
      </dgm:t>
    </dgm:pt>
    <dgm:pt modelId="{A061CC30-1D86-4E46-82F2-D9AF80739204}" type="parTrans" cxnId="{077999BF-103B-3149-8120-B3D119FADEA9}">
      <dgm:prSet/>
      <dgm:spPr/>
      <dgm:t>
        <a:bodyPr/>
        <a:lstStyle/>
        <a:p>
          <a:endParaRPr lang="en-US"/>
        </a:p>
      </dgm:t>
    </dgm:pt>
    <dgm:pt modelId="{8E72FD73-BA1F-564A-9736-5475197B7B5B}" type="sibTrans" cxnId="{077999BF-103B-3149-8120-B3D119FADEA9}">
      <dgm:prSet/>
      <dgm:spPr/>
      <dgm:t>
        <a:bodyPr/>
        <a:lstStyle/>
        <a:p>
          <a:endParaRPr lang="en-US"/>
        </a:p>
      </dgm:t>
    </dgm:pt>
    <dgm:pt modelId="{55FC3AE3-B355-C949-AAD0-87C89D1200BA}">
      <dgm:prSet phldrT="[Text]" custT="1"/>
      <dgm:spPr/>
      <dgm:t>
        <a:bodyPr/>
        <a:lstStyle/>
        <a:p>
          <a:r>
            <a:rPr lang="en-US" sz="1200" dirty="0"/>
            <a:t>Collect Data</a:t>
          </a:r>
        </a:p>
      </dgm:t>
    </dgm:pt>
    <dgm:pt modelId="{4B2E4C52-CFE0-784B-A605-B0DF219027FA}" type="sibTrans" cxnId="{50A13541-9AE9-E04F-AACE-17DF2D11C4EC}">
      <dgm:prSet/>
      <dgm:spPr/>
      <dgm:t>
        <a:bodyPr/>
        <a:lstStyle/>
        <a:p>
          <a:endParaRPr lang="en-US"/>
        </a:p>
      </dgm:t>
    </dgm:pt>
    <dgm:pt modelId="{264D070C-D66E-A447-B97E-9B5B88F0E485}" type="parTrans" cxnId="{50A13541-9AE9-E04F-AACE-17DF2D11C4EC}">
      <dgm:prSet/>
      <dgm:spPr/>
      <dgm:t>
        <a:bodyPr/>
        <a:lstStyle/>
        <a:p>
          <a:endParaRPr lang="en-US"/>
        </a:p>
      </dgm:t>
    </dgm:pt>
    <dgm:pt modelId="{431E7DCB-0056-3146-A2DA-0DD18871361A}">
      <dgm:prSet custT="1"/>
      <dgm:spPr/>
      <dgm:t>
        <a:bodyPr/>
        <a:lstStyle/>
        <a:p>
          <a:r>
            <a:rPr lang="en-US" sz="1200" dirty="0"/>
            <a:t>Action/Change Use the data to improve the process</a:t>
          </a:r>
        </a:p>
      </dgm:t>
    </dgm:pt>
    <dgm:pt modelId="{4C90F7DF-80C9-BF4A-8E0F-EADD9E6E945E}" type="sibTrans" cxnId="{E5D4D8DB-4EFF-7F47-9753-4643561914C3}">
      <dgm:prSet/>
      <dgm:spPr/>
      <dgm:t>
        <a:bodyPr/>
        <a:lstStyle/>
        <a:p>
          <a:endParaRPr lang="en-US"/>
        </a:p>
      </dgm:t>
    </dgm:pt>
    <dgm:pt modelId="{EFFDC263-1177-A047-8B9B-8BF2F6686C9A}" type="parTrans" cxnId="{E5D4D8DB-4EFF-7F47-9753-4643561914C3}">
      <dgm:prSet/>
      <dgm:spPr/>
      <dgm:t>
        <a:bodyPr/>
        <a:lstStyle/>
        <a:p>
          <a:endParaRPr lang="en-US"/>
        </a:p>
      </dgm:t>
    </dgm:pt>
    <dgm:pt modelId="{7E47DE9C-7ED9-3646-8700-CCBCC6A12827}">
      <dgm:prSet phldrT="[Text]" custT="1"/>
      <dgm:spPr/>
      <dgm:t>
        <a:bodyPr/>
        <a:lstStyle/>
        <a:p>
          <a:r>
            <a:rPr lang="en-US" sz="1200" dirty="0"/>
            <a:t>Analyze the Data</a:t>
          </a:r>
        </a:p>
      </dgm:t>
    </dgm:pt>
    <dgm:pt modelId="{5A9C0BC9-E0D5-5746-9FF9-BE3B704C2100}" type="sibTrans" cxnId="{0D8D3636-4D09-8E49-BE6E-976E430A4D79}">
      <dgm:prSet/>
      <dgm:spPr/>
      <dgm:t>
        <a:bodyPr/>
        <a:lstStyle/>
        <a:p>
          <a:endParaRPr lang="en-US"/>
        </a:p>
      </dgm:t>
    </dgm:pt>
    <dgm:pt modelId="{167FC1F1-9184-074A-95C1-929244086F92}" type="parTrans" cxnId="{0D8D3636-4D09-8E49-BE6E-976E430A4D79}">
      <dgm:prSet/>
      <dgm:spPr/>
      <dgm:t>
        <a:bodyPr/>
        <a:lstStyle/>
        <a:p>
          <a:endParaRPr lang="en-US"/>
        </a:p>
      </dgm:t>
    </dgm:pt>
    <dgm:pt modelId="{020A98F6-5C7D-9E4A-BD0E-AE2BFBFAD6BC}">
      <dgm:prSet custT="1"/>
      <dgm:spPr/>
      <dgm:t>
        <a:bodyPr/>
        <a:lstStyle/>
        <a:p>
          <a:r>
            <a:rPr lang="en-US" sz="1400" dirty="0"/>
            <a:t>Share the data</a:t>
          </a:r>
        </a:p>
      </dgm:t>
    </dgm:pt>
    <dgm:pt modelId="{9155C9C2-6811-8145-8F6B-1A82D0329EB4}" type="parTrans" cxnId="{852D5BB4-B4F9-F24D-B05E-E35D97B6F1AA}">
      <dgm:prSet/>
      <dgm:spPr/>
      <dgm:t>
        <a:bodyPr/>
        <a:lstStyle/>
        <a:p>
          <a:endParaRPr lang="en-US"/>
        </a:p>
      </dgm:t>
    </dgm:pt>
    <dgm:pt modelId="{E73D74EC-7070-AD4A-ACE4-98832A845E8F}" type="sibTrans" cxnId="{852D5BB4-B4F9-F24D-B05E-E35D97B6F1AA}">
      <dgm:prSet/>
      <dgm:spPr/>
      <dgm:t>
        <a:bodyPr/>
        <a:lstStyle/>
        <a:p>
          <a:endParaRPr lang="en-US"/>
        </a:p>
      </dgm:t>
    </dgm:pt>
    <dgm:pt modelId="{D0241A8A-20D1-0D47-8621-4753E4800211}" type="pres">
      <dgm:prSet presAssocID="{97671DFB-BE63-7B45-95D8-12BF22B9CB5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E6C04A7-FB0A-7B40-866E-FE0F2E871BA2}" type="pres">
      <dgm:prSet presAssocID="{54EB7294-7E06-7D44-9783-A6CC3046D7BF}" presName="centerShape" presStyleLbl="node0" presStyleIdx="0" presStyleCnt="1"/>
      <dgm:spPr/>
    </dgm:pt>
    <dgm:pt modelId="{B53E282D-F9DA-244A-B300-077CDB14BFAD}" type="pres">
      <dgm:prSet presAssocID="{CDDFD34A-8540-4D4C-83FA-D4D5EB1FE026}" presName="node" presStyleLbl="node1" presStyleIdx="0" presStyleCnt="6" custScaleX="135121">
        <dgm:presLayoutVars>
          <dgm:bulletEnabled val="1"/>
        </dgm:presLayoutVars>
      </dgm:prSet>
      <dgm:spPr/>
    </dgm:pt>
    <dgm:pt modelId="{E4B5E283-96AE-7641-8B3D-67F91703FC7F}" type="pres">
      <dgm:prSet presAssocID="{CDDFD34A-8540-4D4C-83FA-D4D5EB1FE026}" presName="dummy" presStyleCnt="0"/>
      <dgm:spPr/>
    </dgm:pt>
    <dgm:pt modelId="{F224CF4F-EA0D-3D43-87CB-33D16EFEBC84}" type="pres">
      <dgm:prSet presAssocID="{7A1F73AE-D13E-484D-9046-8B93B4E36AE5}" presName="sibTrans" presStyleLbl="sibTrans2D1" presStyleIdx="0" presStyleCnt="6"/>
      <dgm:spPr/>
    </dgm:pt>
    <dgm:pt modelId="{799E2D8E-9E07-024D-893B-78C88F2A43A5}" type="pres">
      <dgm:prSet presAssocID="{98BC5776-86D7-CC40-82E3-AC5A033E4BB8}" presName="node" presStyleLbl="node1" presStyleIdx="1" presStyleCnt="6" custScaleX="141016">
        <dgm:presLayoutVars>
          <dgm:bulletEnabled val="1"/>
        </dgm:presLayoutVars>
      </dgm:prSet>
      <dgm:spPr/>
    </dgm:pt>
    <dgm:pt modelId="{C15BB2D6-DB8F-A949-BAFF-9DCAAAB8F55C}" type="pres">
      <dgm:prSet presAssocID="{98BC5776-86D7-CC40-82E3-AC5A033E4BB8}" presName="dummy" presStyleCnt="0"/>
      <dgm:spPr/>
    </dgm:pt>
    <dgm:pt modelId="{FC43BB4C-E786-4C4D-AD5E-5D16E16046D4}" type="pres">
      <dgm:prSet presAssocID="{8E72FD73-BA1F-564A-9736-5475197B7B5B}" presName="sibTrans" presStyleLbl="sibTrans2D1" presStyleIdx="1" presStyleCnt="6"/>
      <dgm:spPr/>
    </dgm:pt>
    <dgm:pt modelId="{A813B06A-8386-8045-A3DE-DB4BD45C82F7}" type="pres">
      <dgm:prSet presAssocID="{55FC3AE3-B355-C949-AAD0-87C89D1200BA}" presName="node" presStyleLbl="node1" presStyleIdx="2" presStyleCnt="6" custScaleX="132733" custRadScaleRad="99624" custRadScaleInc="6695">
        <dgm:presLayoutVars>
          <dgm:bulletEnabled val="1"/>
        </dgm:presLayoutVars>
      </dgm:prSet>
      <dgm:spPr/>
    </dgm:pt>
    <dgm:pt modelId="{2622E9CB-C3E7-274B-9400-A1688AD30DDB}" type="pres">
      <dgm:prSet presAssocID="{55FC3AE3-B355-C949-AAD0-87C89D1200BA}" presName="dummy" presStyleCnt="0"/>
      <dgm:spPr/>
    </dgm:pt>
    <dgm:pt modelId="{6B009834-7AC1-174F-96BA-199804DA8EE7}" type="pres">
      <dgm:prSet presAssocID="{4B2E4C52-CFE0-784B-A605-B0DF219027FA}" presName="sibTrans" presStyleLbl="sibTrans2D1" presStyleIdx="2" presStyleCnt="6"/>
      <dgm:spPr/>
    </dgm:pt>
    <dgm:pt modelId="{B127BD27-D69A-A149-A00E-E3C3533CDA3C}" type="pres">
      <dgm:prSet presAssocID="{7E47DE9C-7ED9-3646-8700-CCBCC6A12827}" presName="node" presStyleLbl="node1" presStyleIdx="3" presStyleCnt="6" custScaleX="136905" custRadScaleRad="104049" custRadScaleInc="7525">
        <dgm:presLayoutVars>
          <dgm:bulletEnabled val="1"/>
        </dgm:presLayoutVars>
      </dgm:prSet>
      <dgm:spPr/>
    </dgm:pt>
    <dgm:pt modelId="{49647800-CD85-C548-916B-ADE4049703BC}" type="pres">
      <dgm:prSet presAssocID="{7E47DE9C-7ED9-3646-8700-CCBCC6A12827}" presName="dummy" presStyleCnt="0"/>
      <dgm:spPr/>
    </dgm:pt>
    <dgm:pt modelId="{5ED1AEA7-FD66-C146-A72F-1696156F6F5D}" type="pres">
      <dgm:prSet presAssocID="{5A9C0BC9-E0D5-5746-9FF9-BE3B704C2100}" presName="sibTrans" presStyleLbl="sibTrans2D1" presStyleIdx="3" presStyleCnt="6"/>
      <dgm:spPr/>
    </dgm:pt>
    <dgm:pt modelId="{E4679A50-5EAF-2B43-B1E3-054954C91E6C}" type="pres">
      <dgm:prSet presAssocID="{020A98F6-5C7D-9E4A-BD0E-AE2BFBFAD6BC}" presName="node" presStyleLbl="node1" presStyleIdx="4" presStyleCnt="6" custScaleX="132668">
        <dgm:presLayoutVars>
          <dgm:bulletEnabled val="1"/>
        </dgm:presLayoutVars>
      </dgm:prSet>
      <dgm:spPr/>
    </dgm:pt>
    <dgm:pt modelId="{8AC320EE-4EFA-2F48-9204-47CA5EA48696}" type="pres">
      <dgm:prSet presAssocID="{020A98F6-5C7D-9E4A-BD0E-AE2BFBFAD6BC}" presName="dummy" presStyleCnt="0"/>
      <dgm:spPr/>
    </dgm:pt>
    <dgm:pt modelId="{C144C760-1B30-5246-9AC3-460581008774}" type="pres">
      <dgm:prSet presAssocID="{E73D74EC-7070-AD4A-ACE4-98832A845E8F}" presName="sibTrans" presStyleLbl="sibTrans2D1" presStyleIdx="4" presStyleCnt="6"/>
      <dgm:spPr/>
    </dgm:pt>
    <dgm:pt modelId="{A20276EF-5EE6-0843-8C38-E431A56E73BC}" type="pres">
      <dgm:prSet presAssocID="{431E7DCB-0056-3146-A2DA-0DD18871361A}" presName="node" presStyleLbl="node1" presStyleIdx="5" presStyleCnt="6" custScaleX="128589">
        <dgm:presLayoutVars>
          <dgm:bulletEnabled val="1"/>
        </dgm:presLayoutVars>
      </dgm:prSet>
      <dgm:spPr/>
    </dgm:pt>
    <dgm:pt modelId="{7F99A326-E4CB-164A-9B6B-6A7EE677C804}" type="pres">
      <dgm:prSet presAssocID="{431E7DCB-0056-3146-A2DA-0DD18871361A}" presName="dummy" presStyleCnt="0"/>
      <dgm:spPr/>
    </dgm:pt>
    <dgm:pt modelId="{DE0476D9-C477-C240-AD5E-540FC3A7C5AD}" type="pres">
      <dgm:prSet presAssocID="{4C90F7DF-80C9-BF4A-8E0F-EADD9E6E945E}" presName="sibTrans" presStyleLbl="sibTrans2D1" presStyleIdx="5" presStyleCnt="6"/>
      <dgm:spPr/>
    </dgm:pt>
  </dgm:ptLst>
  <dgm:cxnLst>
    <dgm:cxn modelId="{66D31610-9FB9-374F-A4B7-015B9F2A94A7}" type="presOf" srcId="{4C90F7DF-80C9-BF4A-8E0F-EADD9E6E945E}" destId="{DE0476D9-C477-C240-AD5E-540FC3A7C5AD}" srcOrd="0" destOrd="0" presId="urn:microsoft.com/office/officeart/2005/8/layout/radial6"/>
    <dgm:cxn modelId="{1C620A14-6CE0-1A42-BCB7-76E594D3C8F3}" type="presOf" srcId="{7E47DE9C-7ED9-3646-8700-CCBCC6A12827}" destId="{B127BD27-D69A-A149-A00E-E3C3533CDA3C}" srcOrd="0" destOrd="0" presId="urn:microsoft.com/office/officeart/2005/8/layout/radial6"/>
    <dgm:cxn modelId="{D9326116-E8D6-8645-B198-FE3F3B862CB5}" type="presOf" srcId="{8E72FD73-BA1F-564A-9736-5475197B7B5B}" destId="{FC43BB4C-E786-4C4D-AD5E-5D16E16046D4}" srcOrd="0" destOrd="0" presId="urn:microsoft.com/office/officeart/2005/8/layout/radial6"/>
    <dgm:cxn modelId="{57972834-2EBC-2A41-A4E5-1C1602673D03}" type="presOf" srcId="{4B2E4C52-CFE0-784B-A605-B0DF219027FA}" destId="{6B009834-7AC1-174F-96BA-199804DA8EE7}" srcOrd="0" destOrd="0" presId="urn:microsoft.com/office/officeart/2005/8/layout/radial6"/>
    <dgm:cxn modelId="{0D8D3636-4D09-8E49-BE6E-976E430A4D79}" srcId="{54EB7294-7E06-7D44-9783-A6CC3046D7BF}" destId="{7E47DE9C-7ED9-3646-8700-CCBCC6A12827}" srcOrd="3" destOrd="0" parTransId="{167FC1F1-9184-074A-95C1-929244086F92}" sibTransId="{5A9C0BC9-E0D5-5746-9FF9-BE3B704C2100}"/>
    <dgm:cxn modelId="{2B666836-6207-EB4A-97F6-8E3F8C4AF788}" type="presOf" srcId="{020A98F6-5C7D-9E4A-BD0E-AE2BFBFAD6BC}" destId="{E4679A50-5EAF-2B43-B1E3-054954C91E6C}" srcOrd="0" destOrd="0" presId="urn:microsoft.com/office/officeart/2005/8/layout/radial6"/>
    <dgm:cxn modelId="{50A13541-9AE9-E04F-AACE-17DF2D11C4EC}" srcId="{54EB7294-7E06-7D44-9783-A6CC3046D7BF}" destId="{55FC3AE3-B355-C949-AAD0-87C89D1200BA}" srcOrd="2" destOrd="0" parTransId="{264D070C-D66E-A447-B97E-9B5B88F0E485}" sibTransId="{4B2E4C52-CFE0-784B-A605-B0DF219027FA}"/>
    <dgm:cxn modelId="{5EC77542-FDC0-E84C-8DA6-3F0CC5F61EFB}" type="presOf" srcId="{55FC3AE3-B355-C949-AAD0-87C89D1200BA}" destId="{A813B06A-8386-8045-A3DE-DB4BD45C82F7}" srcOrd="0" destOrd="0" presId="urn:microsoft.com/office/officeart/2005/8/layout/radial6"/>
    <dgm:cxn modelId="{2C920B5F-A658-A04B-A992-F908B809EB43}" type="presOf" srcId="{431E7DCB-0056-3146-A2DA-0DD18871361A}" destId="{A20276EF-5EE6-0843-8C38-E431A56E73BC}" srcOrd="0" destOrd="0" presId="urn:microsoft.com/office/officeart/2005/8/layout/radial6"/>
    <dgm:cxn modelId="{C845CA7C-D928-A34D-AA12-2B6FB1656EBD}" srcId="{97671DFB-BE63-7B45-95D8-12BF22B9CB53}" destId="{54EB7294-7E06-7D44-9783-A6CC3046D7BF}" srcOrd="0" destOrd="0" parTransId="{831499F9-B16A-314D-80A6-AD9880ED0AF9}" sibTransId="{2CFD2E70-F1A4-8041-9544-024734898347}"/>
    <dgm:cxn modelId="{7A80207D-F1A4-6A4F-ACAD-7FA33C493A7B}" srcId="{54EB7294-7E06-7D44-9783-A6CC3046D7BF}" destId="{CDDFD34A-8540-4D4C-83FA-D4D5EB1FE026}" srcOrd="0" destOrd="0" parTransId="{487B8236-D2C7-644E-82FE-54B546506EE5}" sibTransId="{7A1F73AE-D13E-484D-9046-8B93B4E36AE5}"/>
    <dgm:cxn modelId="{4D04E787-4004-9E4C-B983-27E98A0C6E67}" type="presOf" srcId="{97671DFB-BE63-7B45-95D8-12BF22B9CB53}" destId="{D0241A8A-20D1-0D47-8621-4753E4800211}" srcOrd="0" destOrd="0" presId="urn:microsoft.com/office/officeart/2005/8/layout/radial6"/>
    <dgm:cxn modelId="{074730A3-88F0-5E4F-9476-F5045204B2B3}" type="presOf" srcId="{98BC5776-86D7-CC40-82E3-AC5A033E4BB8}" destId="{799E2D8E-9E07-024D-893B-78C88F2A43A5}" srcOrd="0" destOrd="0" presId="urn:microsoft.com/office/officeart/2005/8/layout/radial6"/>
    <dgm:cxn modelId="{A5E792B0-CC06-8140-961D-11DAA6EE490E}" type="presOf" srcId="{5A9C0BC9-E0D5-5746-9FF9-BE3B704C2100}" destId="{5ED1AEA7-FD66-C146-A72F-1696156F6F5D}" srcOrd="0" destOrd="0" presId="urn:microsoft.com/office/officeart/2005/8/layout/radial6"/>
    <dgm:cxn modelId="{852D5BB4-B4F9-F24D-B05E-E35D97B6F1AA}" srcId="{54EB7294-7E06-7D44-9783-A6CC3046D7BF}" destId="{020A98F6-5C7D-9E4A-BD0E-AE2BFBFAD6BC}" srcOrd="4" destOrd="0" parTransId="{9155C9C2-6811-8145-8F6B-1A82D0329EB4}" sibTransId="{E73D74EC-7070-AD4A-ACE4-98832A845E8F}"/>
    <dgm:cxn modelId="{077999BF-103B-3149-8120-B3D119FADEA9}" srcId="{54EB7294-7E06-7D44-9783-A6CC3046D7BF}" destId="{98BC5776-86D7-CC40-82E3-AC5A033E4BB8}" srcOrd="1" destOrd="0" parTransId="{A061CC30-1D86-4E46-82F2-D9AF80739204}" sibTransId="{8E72FD73-BA1F-564A-9736-5475197B7B5B}"/>
    <dgm:cxn modelId="{175265C6-02FE-AF45-B1DE-D0DBF6D31528}" type="presOf" srcId="{CDDFD34A-8540-4D4C-83FA-D4D5EB1FE026}" destId="{B53E282D-F9DA-244A-B300-077CDB14BFAD}" srcOrd="0" destOrd="0" presId="urn:microsoft.com/office/officeart/2005/8/layout/radial6"/>
    <dgm:cxn modelId="{E5D4D8DB-4EFF-7F47-9753-4643561914C3}" srcId="{54EB7294-7E06-7D44-9783-A6CC3046D7BF}" destId="{431E7DCB-0056-3146-A2DA-0DD18871361A}" srcOrd="5" destOrd="0" parTransId="{EFFDC263-1177-A047-8B9B-8BF2F6686C9A}" sibTransId="{4C90F7DF-80C9-BF4A-8E0F-EADD9E6E945E}"/>
    <dgm:cxn modelId="{AAA5C5E3-C977-CA4D-8DA0-4E3074167C51}" type="presOf" srcId="{7A1F73AE-D13E-484D-9046-8B93B4E36AE5}" destId="{F224CF4F-EA0D-3D43-87CB-33D16EFEBC84}" srcOrd="0" destOrd="0" presId="urn:microsoft.com/office/officeart/2005/8/layout/radial6"/>
    <dgm:cxn modelId="{D23166E5-A1BA-2D45-B160-1B5E33C27822}" type="presOf" srcId="{54EB7294-7E06-7D44-9783-A6CC3046D7BF}" destId="{EE6C04A7-FB0A-7B40-866E-FE0F2E871BA2}" srcOrd="0" destOrd="0" presId="urn:microsoft.com/office/officeart/2005/8/layout/radial6"/>
    <dgm:cxn modelId="{460ED3EE-2EE7-6243-90DD-53BC0B7EA425}" type="presOf" srcId="{E73D74EC-7070-AD4A-ACE4-98832A845E8F}" destId="{C144C760-1B30-5246-9AC3-460581008774}" srcOrd="0" destOrd="0" presId="urn:microsoft.com/office/officeart/2005/8/layout/radial6"/>
    <dgm:cxn modelId="{DD4436E6-CD45-1E44-BB07-D4CE538B42D9}" type="presParOf" srcId="{D0241A8A-20D1-0D47-8621-4753E4800211}" destId="{EE6C04A7-FB0A-7B40-866E-FE0F2E871BA2}" srcOrd="0" destOrd="0" presId="urn:microsoft.com/office/officeart/2005/8/layout/radial6"/>
    <dgm:cxn modelId="{E4A3D1FC-9388-6A4A-A08A-FCCC28776218}" type="presParOf" srcId="{D0241A8A-20D1-0D47-8621-4753E4800211}" destId="{B53E282D-F9DA-244A-B300-077CDB14BFAD}" srcOrd="1" destOrd="0" presId="urn:microsoft.com/office/officeart/2005/8/layout/radial6"/>
    <dgm:cxn modelId="{95F946DB-88F4-6D40-BFCE-92B64324B2F4}" type="presParOf" srcId="{D0241A8A-20D1-0D47-8621-4753E4800211}" destId="{E4B5E283-96AE-7641-8B3D-67F91703FC7F}" srcOrd="2" destOrd="0" presId="urn:microsoft.com/office/officeart/2005/8/layout/radial6"/>
    <dgm:cxn modelId="{61D21B26-4B30-B84C-8939-9CC8374D3AC2}" type="presParOf" srcId="{D0241A8A-20D1-0D47-8621-4753E4800211}" destId="{F224CF4F-EA0D-3D43-87CB-33D16EFEBC84}" srcOrd="3" destOrd="0" presId="urn:microsoft.com/office/officeart/2005/8/layout/radial6"/>
    <dgm:cxn modelId="{23CB4ECB-4208-D340-A18D-6A0E1459217B}" type="presParOf" srcId="{D0241A8A-20D1-0D47-8621-4753E4800211}" destId="{799E2D8E-9E07-024D-893B-78C88F2A43A5}" srcOrd="4" destOrd="0" presId="urn:microsoft.com/office/officeart/2005/8/layout/radial6"/>
    <dgm:cxn modelId="{F7B4BC30-C334-5245-B983-43476A377BEB}" type="presParOf" srcId="{D0241A8A-20D1-0D47-8621-4753E4800211}" destId="{C15BB2D6-DB8F-A949-BAFF-9DCAAAB8F55C}" srcOrd="5" destOrd="0" presId="urn:microsoft.com/office/officeart/2005/8/layout/radial6"/>
    <dgm:cxn modelId="{39480E48-ED9B-1E4C-9D38-34E121D0A1F2}" type="presParOf" srcId="{D0241A8A-20D1-0D47-8621-4753E4800211}" destId="{FC43BB4C-E786-4C4D-AD5E-5D16E16046D4}" srcOrd="6" destOrd="0" presId="urn:microsoft.com/office/officeart/2005/8/layout/radial6"/>
    <dgm:cxn modelId="{97C5E626-9B7D-1F47-894D-E23AC19677D2}" type="presParOf" srcId="{D0241A8A-20D1-0D47-8621-4753E4800211}" destId="{A813B06A-8386-8045-A3DE-DB4BD45C82F7}" srcOrd="7" destOrd="0" presId="urn:microsoft.com/office/officeart/2005/8/layout/radial6"/>
    <dgm:cxn modelId="{E4F7C7D8-BD3C-E940-8325-88D107A151BC}" type="presParOf" srcId="{D0241A8A-20D1-0D47-8621-4753E4800211}" destId="{2622E9CB-C3E7-274B-9400-A1688AD30DDB}" srcOrd="8" destOrd="0" presId="urn:microsoft.com/office/officeart/2005/8/layout/radial6"/>
    <dgm:cxn modelId="{ABF1628E-2EEA-B648-B02C-A9FF530CDE76}" type="presParOf" srcId="{D0241A8A-20D1-0D47-8621-4753E4800211}" destId="{6B009834-7AC1-174F-96BA-199804DA8EE7}" srcOrd="9" destOrd="0" presId="urn:microsoft.com/office/officeart/2005/8/layout/radial6"/>
    <dgm:cxn modelId="{9233FE3A-783F-5340-A929-C72B27D8D534}" type="presParOf" srcId="{D0241A8A-20D1-0D47-8621-4753E4800211}" destId="{B127BD27-D69A-A149-A00E-E3C3533CDA3C}" srcOrd="10" destOrd="0" presId="urn:microsoft.com/office/officeart/2005/8/layout/radial6"/>
    <dgm:cxn modelId="{F7113B8F-B7BE-4E47-9BE5-EADBA381D204}" type="presParOf" srcId="{D0241A8A-20D1-0D47-8621-4753E4800211}" destId="{49647800-CD85-C548-916B-ADE4049703BC}" srcOrd="11" destOrd="0" presId="urn:microsoft.com/office/officeart/2005/8/layout/radial6"/>
    <dgm:cxn modelId="{E3028FC7-9552-974A-AD62-A0CB36D000F7}" type="presParOf" srcId="{D0241A8A-20D1-0D47-8621-4753E4800211}" destId="{5ED1AEA7-FD66-C146-A72F-1696156F6F5D}" srcOrd="12" destOrd="0" presId="urn:microsoft.com/office/officeart/2005/8/layout/radial6"/>
    <dgm:cxn modelId="{51CE095A-F023-0A4A-ABA5-7655EF4A9874}" type="presParOf" srcId="{D0241A8A-20D1-0D47-8621-4753E4800211}" destId="{E4679A50-5EAF-2B43-B1E3-054954C91E6C}" srcOrd="13" destOrd="0" presId="urn:microsoft.com/office/officeart/2005/8/layout/radial6"/>
    <dgm:cxn modelId="{D7529DE8-5EF9-1C41-B26D-72905439B7F1}" type="presParOf" srcId="{D0241A8A-20D1-0D47-8621-4753E4800211}" destId="{8AC320EE-4EFA-2F48-9204-47CA5EA48696}" srcOrd="14" destOrd="0" presId="urn:microsoft.com/office/officeart/2005/8/layout/radial6"/>
    <dgm:cxn modelId="{762FDF86-CB84-F74C-B943-64DD787D9F89}" type="presParOf" srcId="{D0241A8A-20D1-0D47-8621-4753E4800211}" destId="{C144C760-1B30-5246-9AC3-460581008774}" srcOrd="15" destOrd="0" presId="urn:microsoft.com/office/officeart/2005/8/layout/radial6"/>
    <dgm:cxn modelId="{B234FFC4-DB40-F44E-8EE6-E012781D34E5}" type="presParOf" srcId="{D0241A8A-20D1-0D47-8621-4753E4800211}" destId="{A20276EF-5EE6-0843-8C38-E431A56E73BC}" srcOrd="16" destOrd="0" presId="urn:microsoft.com/office/officeart/2005/8/layout/radial6"/>
    <dgm:cxn modelId="{D0EF2411-AB2E-B044-81D1-BF5E30A00349}" type="presParOf" srcId="{D0241A8A-20D1-0D47-8621-4753E4800211}" destId="{7F99A326-E4CB-164A-9B6B-6A7EE677C804}" srcOrd="17" destOrd="0" presId="urn:microsoft.com/office/officeart/2005/8/layout/radial6"/>
    <dgm:cxn modelId="{AF0CDD6F-A6C0-EE4E-BD47-D9CBF91352B6}" type="presParOf" srcId="{D0241A8A-20D1-0D47-8621-4753E4800211}" destId="{DE0476D9-C477-C240-AD5E-540FC3A7C5AD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476D9-C477-C240-AD5E-540FC3A7C5AD}">
      <dsp:nvSpPr>
        <dsp:cNvPr id="0" name=""/>
        <dsp:cNvSpPr/>
      </dsp:nvSpPr>
      <dsp:spPr>
        <a:xfrm>
          <a:off x="2572998" y="537366"/>
          <a:ext cx="3673712" cy="3673712"/>
        </a:xfrm>
        <a:prstGeom prst="blockArc">
          <a:avLst>
            <a:gd name="adj1" fmla="val 12600000"/>
            <a:gd name="adj2" fmla="val 162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4C760-1B30-5246-9AC3-460581008774}">
      <dsp:nvSpPr>
        <dsp:cNvPr id="0" name=""/>
        <dsp:cNvSpPr/>
      </dsp:nvSpPr>
      <dsp:spPr>
        <a:xfrm>
          <a:off x="2572998" y="537366"/>
          <a:ext cx="3673712" cy="3673712"/>
        </a:xfrm>
        <a:prstGeom prst="blockArc">
          <a:avLst>
            <a:gd name="adj1" fmla="val 9000000"/>
            <a:gd name="adj2" fmla="val 126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1AEA7-FD66-C146-A72F-1696156F6F5D}">
      <dsp:nvSpPr>
        <dsp:cNvPr id="0" name=""/>
        <dsp:cNvSpPr/>
      </dsp:nvSpPr>
      <dsp:spPr>
        <a:xfrm>
          <a:off x="2574287" y="539601"/>
          <a:ext cx="3673712" cy="3673712"/>
        </a:xfrm>
        <a:prstGeom prst="blockArc">
          <a:avLst>
            <a:gd name="adj1" fmla="val 5496425"/>
            <a:gd name="adj2" fmla="val 9004941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09834-7AC1-174F-96BA-199804DA8EE7}">
      <dsp:nvSpPr>
        <dsp:cNvPr id="0" name=""/>
        <dsp:cNvSpPr/>
      </dsp:nvSpPr>
      <dsp:spPr>
        <a:xfrm>
          <a:off x="2563906" y="539340"/>
          <a:ext cx="3673712" cy="3673712"/>
        </a:xfrm>
        <a:prstGeom prst="blockArc">
          <a:avLst>
            <a:gd name="adj1" fmla="val 1868056"/>
            <a:gd name="adj2" fmla="val 5476541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3BB4C-E786-4C4D-AD5E-5D16E16046D4}">
      <dsp:nvSpPr>
        <dsp:cNvPr id="0" name=""/>
        <dsp:cNvSpPr/>
      </dsp:nvSpPr>
      <dsp:spPr>
        <a:xfrm>
          <a:off x="2569164" y="530691"/>
          <a:ext cx="3673712" cy="3673712"/>
        </a:xfrm>
        <a:prstGeom prst="blockArc">
          <a:avLst>
            <a:gd name="adj1" fmla="val 19814740"/>
            <a:gd name="adj2" fmla="val 1887437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24CF4F-EA0D-3D43-87CB-33D16EFEBC84}">
      <dsp:nvSpPr>
        <dsp:cNvPr id="0" name=""/>
        <dsp:cNvSpPr/>
      </dsp:nvSpPr>
      <dsp:spPr>
        <a:xfrm>
          <a:off x="2572998" y="537366"/>
          <a:ext cx="3673712" cy="3673712"/>
        </a:xfrm>
        <a:prstGeom prst="blockArc">
          <a:avLst>
            <a:gd name="adj1" fmla="val 16200000"/>
            <a:gd name="adj2" fmla="val 198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C04A7-FB0A-7B40-866E-FE0F2E871BA2}">
      <dsp:nvSpPr>
        <dsp:cNvPr id="0" name=""/>
        <dsp:cNvSpPr/>
      </dsp:nvSpPr>
      <dsp:spPr>
        <a:xfrm>
          <a:off x="3584983" y="1549350"/>
          <a:ext cx="1649743" cy="16497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Assessment Process</a:t>
          </a:r>
        </a:p>
      </dsp:txBody>
      <dsp:txXfrm>
        <a:off x="3826582" y="1790949"/>
        <a:ext cx="1166545" cy="1166545"/>
      </dsp:txXfrm>
    </dsp:sp>
    <dsp:sp modelId="{B53E282D-F9DA-244A-B300-077CDB14BFAD}">
      <dsp:nvSpPr>
        <dsp:cNvPr id="0" name=""/>
        <dsp:cNvSpPr/>
      </dsp:nvSpPr>
      <dsp:spPr>
        <a:xfrm>
          <a:off x="3629652" y="1529"/>
          <a:ext cx="1560405" cy="1154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Identify/Revise Student Learning Outcomes</a:t>
          </a:r>
        </a:p>
      </dsp:txBody>
      <dsp:txXfrm>
        <a:off x="3858168" y="170648"/>
        <a:ext cx="1103373" cy="816582"/>
      </dsp:txXfrm>
    </dsp:sp>
    <dsp:sp modelId="{799E2D8E-9E07-024D-893B-78C88F2A43A5}">
      <dsp:nvSpPr>
        <dsp:cNvPr id="0" name=""/>
        <dsp:cNvSpPr/>
      </dsp:nvSpPr>
      <dsp:spPr>
        <a:xfrm>
          <a:off x="5150375" y="899170"/>
          <a:ext cx="1628481" cy="1154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Identify/Revise Assessment Method</a:t>
          </a:r>
        </a:p>
      </dsp:txBody>
      <dsp:txXfrm>
        <a:off x="5388861" y="1068289"/>
        <a:ext cx="1151509" cy="816582"/>
      </dsp:txXfrm>
    </dsp:sp>
    <dsp:sp modelId="{A813B06A-8386-8045-A3DE-DB4BD45C82F7}">
      <dsp:nvSpPr>
        <dsp:cNvPr id="0" name=""/>
        <dsp:cNvSpPr/>
      </dsp:nvSpPr>
      <dsp:spPr>
        <a:xfrm>
          <a:off x="5171036" y="2727029"/>
          <a:ext cx="1532827" cy="1154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Collect Data</a:t>
          </a:r>
        </a:p>
      </dsp:txBody>
      <dsp:txXfrm>
        <a:off x="5395513" y="2896148"/>
        <a:ext cx="1083873" cy="816582"/>
      </dsp:txXfrm>
    </dsp:sp>
    <dsp:sp modelId="{B127BD27-D69A-A149-A00E-E3C3533CDA3C}">
      <dsp:nvSpPr>
        <dsp:cNvPr id="0" name=""/>
        <dsp:cNvSpPr/>
      </dsp:nvSpPr>
      <dsp:spPr>
        <a:xfrm>
          <a:off x="3570291" y="3593624"/>
          <a:ext cx="1581007" cy="1154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Analyze the Data</a:t>
          </a:r>
        </a:p>
      </dsp:txBody>
      <dsp:txXfrm>
        <a:off x="3801824" y="3762743"/>
        <a:ext cx="1117941" cy="816582"/>
      </dsp:txXfrm>
    </dsp:sp>
    <dsp:sp modelId="{E4679A50-5EAF-2B43-B1E3-054954C91E6C}">
      <dsp:nvSpPr>
        <dsp:cNvPr id="0" name=""/>
        <dsp:cNvSpPr/>
      </dsp:nvSpPr>
      <dsp:spPr>
        <a:xfrm>
          <a:off x="2089056" y="2694453"/>
          <a:ext cx="1532077" cy="1154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Share the data</a:t>
          </a:r>
        </a:p>
      </dsp:txBody>
      <dsp:txXfrm>
        <a:off x="2313423" y="2863572"/>
        <a:ext cx="1083343" cy="816582"/>
      </dsp:txXfrm>
    </dsp:sp>
    <dsp:sp modelId="{A20276EF-5EE6-0843-8C38-E431A56E73BC}">
      <dsp:nvSpPr>
        <dsp:cNvPr id="0" name=""/>
        <dsp:cNvSpPr/>
      </dsp:nvSpPr>
      <dsp:spPr>
        <a:xfrm>
          <a:off x="2112608" y="899170"/>
          <a:ext cx="1484972" cy="1154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Action/Change Use the data to improve the process</a:t>
          </a:r>
        </a:p>
      </dsp:txBody>
      <dsp:txXfrm>
        <a:off x="2330077" y="1068289"/>
        <a:ext cx="1050034" cy="816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4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2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4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4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7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3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5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6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1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4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0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A476-8C34-4A1B-8139-9D5FD5E8A3F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554FC-5382-5B8F-FE78-2741AEF9B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348" y="167342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D3AB0A"/>
                </a:solidFill>
              </a:rPr>
              <a:t>Friday SLO Talks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493A51-E098-8C54-8F38-6B11044EE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348" y="3133920"/>
            <a:ext cx="6575474" cy="2415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bg1"/>
                </a:solidFill>
              </a:rPr>
              <a:t>Six Steps for SLO Implementation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06FA633-BEBB-5326-BF87-F64EE0751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700456"/>
            <a:ext cx="4950652" cy="495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095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Evaluate Faculty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35F0B7-CD61-C218-DCD1-CC428044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6" y="1511809"/>
            <a:ext cx="10618304" cy="4362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Are faculty sufficiently trained &amp; supported?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/>
                <a:latin typeface="Helvetica" pitchFamily="2" charset="0"/>
              </a:rPr>
              <a:t>What can we do? Take Action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Provide targeted professional development opportunities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Increase number of TAs or peer mentors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Add specialized support to faculty (Library, Academic Technology, etc.)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Increase support to promote dialogues and community among faculty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</a:rPr>
              <a:t>Provide additional classroom resources</a:t>
            </a:r>
            <a:endParaRPr lang="en-US" sz="2800" b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i="1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B3169E0-4D10-C619-E391-3DDF887A7838}"/>
              </a:ext>
            </a:extLst>
          </p:cNvPr>
          <p:cNvSpPr/>
          <p:nvPr/>
        </p:nvSpPr>
        <p:spPr>
          <a:xfrm>
            <a:off x="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2144E-5BB5-0078-826B-FB1EFA5D1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5" y="6305685"/>
            <a:ext cx="5704762" cy="409524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3DD3E952-5F07-0478-891E-2D1A0FAD622C}"/>
              </a:ext>
            </a:extLst>
          </p:cNvPr>
          <p:cNvSpPr/>
          <p:nvPr/>
        </p:nvSpPr>
        <p:spPr>
          <a:xfrm flipH="1">
            <a:off x="1063752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941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Evaluate Curriculum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35F0B7-CD61-C218-DCD1-CC428044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600200"/>
            <a:ext cx="10677939" cy="4084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Does the Curriculum support student learning?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What can we do? Take Action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Change prerequisites or GE requirements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Add required courses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Replace existing courses with new ones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Change course sequence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Add internships, labs and other hands-on learning opportunities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B3169E0-4D10-C619-E391-3DDF887A7838}"/>
              </a:ext>
            </a:extLst>
          </p:cNvPr>
          <p:cNvSpPr/>
          <p:nvPr/>
        </p:nvSpPr>
        <p:spPr>
          <a:xfrm>
            <a:off x="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2144E-5BB5-0078-826B-FB1EFA5D1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5" y="6305685"/>
            <a:ext cx="5704762" cy="409524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3DD3E952-5F07-0478-891E-2D1A0FAD622C}"/>
              </a:ext>
            </a:extLst>
          </p:cNvPr>
          <p:cNvSpPr/>
          <p:nvPr/>
        </p:nvSpPr>
        <p:spPr>
          <a:xfrm flipH="1">
            <a:off x="1063752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520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Evaluate Student Support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35F0B7-CD61-C218-DCD1-CC428044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6" y="1690688"/>
            <a:ext cx="10618304" cy="4034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Are we supporting students’ learning with appropriate resources?</a:t>
            </a: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What can we do?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</a:rPr>
              <a:t>P</a:t>
            </a: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rovide tutors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Add more online resources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Improve advising to ensure students take the right courses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Provide resources to encourage community building among students and between students and faculty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B3169E0-4D10-C619-E391-3DDF887A7838}"/>
              </a:ext>
            </a:extLst>
          </p:cNvPr>
          <p:cNvSpPr/>
          <p:nvPr/>
        </p:nvSpPr>
        <p:spPr>
          <a:xfrm>
            <a:off x="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2144E-5BB5-0078-826B-FB1EFA5D1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5" y="6305685"/>
            <a:ext cx="5704762" cy="409524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3DD3E952-5F07-0478-891E-2D1A0FAD622C}"/>
              </a:ext>
            </a:extLst>
          </p:cNvPr>
          <p:cNvSpPr/>
          <p:nvPr/>
        </p:nvSpPr>
        <p:spPr>
          <a:xfrm flipH="1">
            <a:off x="1063752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370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ABB0-60E0-6B3C-A5A0-3C05E2C03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581" y="655983"/>
            <a:ext cx="10515600" cy="112553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D3AB0A"/>
                </a:solidFill>
              </a:rPr>
              <a:t>Make Needed Changes – Take Action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ADA8-2846-90F0-A220-DA632598A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6226" y="1878497"/>
            <a:ext cx="10731224" cy="421115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Revise/change the process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Revise/change the pedagogy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Provide support for faculty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Revise/change Curriculum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Provide support for Students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Request needed resources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069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ABB0-60E0-6B3C-A5A0-3C05E2C03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581" y="655983"/>
            <a:ext cx="10515600" cy="11255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D3AB0A"/>
                </a:solidFill>
              </a:rPr>
              <a:t>Include in Program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ADA8-2846-90F0-A220-DA632598A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6226" y="1878497"/>
            <a:ext cx="10731224" cy="421115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Outcomes data can help establish &amp; inform Program Needs: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To provide supporting data for new positions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To provide supporting data for equipment &amp; resources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To inform &amp; make changes to a course/program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To inform &amp; eliminate a program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To create a partnership action plan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To write a grant proposal</a:t>
            </a:r>
          </a:p>
        </p:txBody>
      </p:sp>
    </p:spTree>
    <p:extLst>
      <p:ext uri="{BB962C8B-B14F-4D97-AF65-F5344CB8AC3E}">
        <p14:creationId xmlns:p14="http://schemas.microsoft.com/office/powerpoint/2010/main" val="160152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8BE54B-3EBC-934A-4791-DE61F4AF4A5F}"/>
              </a:ext>
            </a:extLst>
          </p:cNvPr>
          <p:cNvSpPr/>
          <p:nvPr/>
        </p:nvSpPr>
        <p:spPr>
          <a:xfrm>
            <a:off x="4038320" y="529046"/>
            <a:ext cx="411535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600" b="1" cap="none" spc="0" dirty="0">
                <a:ln/>
                <a:solidFill>
                  <a:srgbClr val="D3AB0A"/>
                </a:solidFill>
                <a:effectLst/>
              </a:rPr>
              <a:t>Questions?</a:t>
            </a:r>
          </a:p>
        </p:txBody>
      </p:sp>
      <p:pic>
        <p:nvPicPr>
          <p:cNvPr id="9" name="Picture 8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63EAA930-F583-A9B6-9321-12FEA905D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719" y="3429000"/>
            <a:ext cx="6766560" cy="289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2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554FC-5382-5B8F-FE78-2741AEF9B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348" y="167342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D3AB0A"/>
                </a:solidFill>
              </a:rPr>
              <a:t>Friday SLO Talks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493A51-E098-8C54-8F38-6B11044EE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348" y="3133920"/>
            <a:ext cx="6575474" cy="2415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bg1"/>
                </a:solidFill>
              </a:rPr>
              <a:t>CLOSING THE LOOP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06FA633-BEBB-5326-BF87-F64EE0751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705" y="770030"/>
            <a:ext cx="4950652" cy="495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54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269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D3AB0A"/>
                </a:solidFill>
              </a:rPr>
              <a:t>Closing the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888" y="1866836"/>
            <a:ext cx="10515600" cy="3124327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chemeClr val="bg1"/>
                </a:solidFill>
                <a:effectLst/>
                <a:latin typeface="franklin-gothic-urw"/>
              </a:rPr>
              <a:t>“Closing the Loop" encompasses analyzing results from outcome assessments, using results to make changes to improve student learning, and re-assessing outcomes in order to determine the effect those changes had on student learning.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/>
              </a:solidFill>
              <a:latin typeface="franklin-gothic-urw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i="0" dirty="0">
              <a:solidFill>
                <a:schemeClr val="bg1"/>
              </a:solidFill>
              <a:effectLst/>
              <a:latin typeface="franklin-gothic-urw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/>
              </a:solidFill>
              <a:highlight>
                <a:srgbClr val="FFFF00"/>
              </a:highlight>
              <a:latin typeface="franklin-gothic-urw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848CE9-E9A5-4550-0626-5624975DE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288113"/>
            <a:ext cx="5704762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79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Closing the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24327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bg1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848CE9-E9A5-4550-0626-5624975DE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288113"/>
            <a:ext cx="5704762" cy="409524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669FC55-1E2A-A134-482D-8336EAD659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5870553"/>
              </p:ext>
            </p:extLst>
          </p:nvPr>
        </p:nvGraphicFramePr>
        <p:xfrm>
          <a:off x="1292087" y="1389888"/>
          <a:ext cx="8867913" cy="4748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209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Purpose of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24327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The reason or purpose of engaging with assessment in the first place is to USE the results to IMPROVE student learning.  (Banta, 2007; Ewell, 2010; </a:t>
            </a:r>
            <a:r>
              <a:rPr lang="en-US" sz="2400" dirty="0" err="1">
                <a:solidFill>
                  <a:schemeClr val="bg1"/>
                </a:solidFill>
              </a:rPr>
              <a:t>Suskie</a:t>
            </a:r>
            <a:r>
              <a:rPr lang="en-US" sz="2400" dirty="0">
                <a:solidFill>
                  <a:schemeClr val="bg1"/>
                </a:solidFill>
              </a:rPr>
              <a:t>, 2009; Walvoord, 2004)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bg1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848CE9-E9A5-4550-0626-5624975DE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288113"/>
            <a:ext cx="5704762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Met, Partial Met, Not Met – Now what?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35F0B7-CD61-C218-DCD1-CC428044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48" y="1938528"/>
            <a:ext cx="11070336" cy="38892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see evidence of student learning?</a:t>
            </a:r>
          </a:p>
          <a:p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see gaps in the skills or abilities of student(s) completing the course?  </a:t>
            </a:r>
          </a:p>
          <a:p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see overall gaps in their instructional experience?  </a:t>
            </a:r>
          </a:p>
          <a:p>
            <a:r>
              <a:rPr lang="en-US" dirty="0">
                <a:solidFill>
                  <a:schemeClr val="bg1"/>
                </a:solidFill>
              </a:rPr>
              <a:t>Next Steps…..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B3169E0-4D10-C619-E391-3DDF887A7838}"/>
              </a:ext>
            </a:extLst>
          </p:cNvPr>
          <p:cNvSpPr/>
          <p:nvPr/>
        </p:nvSpPr>
        <p:spPr>
          <a:xfrm>
            <a:off x="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2144E-5BB5-0078-826B-FB1EFA5D1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5" y="6305685"/>
            <a:ext cx="5704762" cy="409524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3DD3E952-5F07-0478-891E-2D1A0FAD622C}"/>
              </a:ext>
            </a:extLst>
          </p:cNvPr>
          <p:cNvSpPr/>
          <p:nvPr/>
        </p:nvSpPr>
        <p:spPr>
          <a:xfrm flipH="1">
            <a:off x="1063752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50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Evaluate the Assessment Process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35F0B7-CD61-C218-DCD1-CC428044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48" y="1461053"/>
            <a:ext cx="11070336" cy="4366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effectLst/>
                <a:latin typeface="Helvetica" pitchFamily="2" charset="0"/>
              </a:rPr>
              <a:t>Are our outcomes still  appropriate?</a:t>
            </a: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effectLst/>
                <a:latin typeface="Helvetica" pitchFamily="2" charset="0"/>
              </a:rPr>
              <a:t>Are we collecting data from the right people/systems/sources?</a:t>
            </a: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effectLst/>
                <a:latin typeface="Helvetica" pitchFamily="2" charset="0"/>
              </a:rPr>
              <a:t>Are we collecting data at the right time(s)?</a:t>
            </a: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effectLst/>
                <a:latin typeface="Helvetica" pitchFamily="2" charset="0"/>
              </a:rPr>
              <a:t>Are we collecting data through the most appropriate medium or assessment method?</a:t>
            </a: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effectLst/>
                <a:latin typeface="Helvetica" pitchFamily="2" charset="0"/>
              </a:rPr>
              <a:t>Are we collecting data that matches the intent of our outcomes?</a:t>
            </a: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effectLst/>
                <a:latin typeface="Helvetica" pitchFamily="2" charset="0"/>
              </a:rPr>
              <a:t>Are we able to conclusively determine the degree to which outcomes are met with our data?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effectLst/>
                <a:latin typeface="Helvetica" pitchFamily="2" charset="0"/>
              </a:rPr>
              <a:t>Next steps….</a:t>
            </a: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B3169E0-4D10-C619-E391-3DDF887A7838}"/>
              </a:ext>
            </a:extLst>
          </p:cNvPr>
          <p:cNvSpPr/>
          <p:nvPr/>
        </p:nvSpPr>
        <p:spPr>
          <a:xfrm>
            <a:off x="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2144E-5BB5-0078-826B-FB1EFA5D1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5" y="6305685"/>
            <a:ext cx="5704762" cy="409524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3DD3E952-5F07-0478-891E-2D1A0FAD622C}"/>
              </a:ext>
            </a:extLst>
          </p:cNvPr>
          <p:cNvSpPr/>
          <p:nvPr/>
        </p:nvSpPr>
        <p:spPr>
          <a:xfrm flipH="1">
            <a:off x="1063752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453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Evaluate the Assessment Process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35F0B7-CD61-C218-DCD1-CC428044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6" y="1461053"/>
            <a:ext cx="10618304" cy="464157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What can we do? Take Action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Refine SLO statements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Change methods and/or measures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Change where (e.g., courses) the data are collected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Collect additional data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Improve data reporting and dissemination mechanisms</a:t>
            </a:r>
          </a:p>
          <a:p>
            <a:endParaRPr lang="en-US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B3169E0-4D10-C619-E391-3DDF887A7838}"/>
              </a:ext>
            </a:extLst>
          </p:cNvPr>
          <p:cNvSpPr/>
          <p:nvPr/>
        </p:nvSpPr>
        <p:spPr>
          <a:xfrm>
            <a:off x="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2144E-5BB5-0078-826B-FB1EFA5D1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5" y="6305685"/>
            <a:ext cx="5704762" cy="409524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3DD3E952-5F07-0478-891E-2D1A0FAD622C}"/>
              </a:ext>
            </a:extLst>
          </p:cNvPr>
          <p:cNvSpPr/>
          <p:nvPr/>
        </p:nvSpPr>
        <p:spPr>
          <a:xfrm flipH="1">
            <a:off x="1063752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758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Evaluate the Pedagogy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35F0B7-CD61-C218-DCD1-CC428044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6" y="1461053"/>
            <a:ext cx="10618304" cy="4641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Are we teaching the content we’re assessing?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What can we do? Take Action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Change course assignments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Add more active-learning components to course design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Change textbooks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Increase opportunities for formative feedback and peer-assisted learning</a:t>
            </a:r>
          </a:p>
          <a:p>
            <a:pPr marL="0" indent="0">
              <a:buNone/>
            </a:pPr>
            <a:endParaRPr lang="en-US" i="1" dirty="0">
              <a:solidFill>
                <a:schemeClr val="bg1"/>
              </a:solidFill>
              <a:latin typeface="Helvetica" pitchFamily="2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B3169E0-4D10-C619-E391-3DDF887A7838}"/>
              </a:ext>
            </a:extLst>
          </p:cNvPr>
          <p:cNvSpPr/>
          <p:nvPr/>
        </p:nvSpPr>
        <p:spPr>
          <a:xfrm>
            <a:off x="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2144E-5BB5-0078-826B-FB1EFA5D1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5" y="6305685"/>
            <a:ext cx="5704762" cy="409524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3DD3E952-5F07-0478-891E-2D1A0FAD622C}"/>
              </a:ext>
            </a:extLst>
          </p:cNvPr>
          <p:cNvSpPr/>
          <p:nvPr/>
        </p:nvSpPr>
        <p:spPr>
          <a:xfrm flipH="1">
            <a:off x="10637520" y="5289452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9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1648</TotalTime>
  <Words>572</Words>
  <Application>Microsoft Macintosh PowerPoint</Application>
  <PresentationFormat>Widescreen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franklin-gothic-urw</vt:lpstr>
      <vt:lpstr>Helvetica</vt:lpstr>
      <vt:lpstr>Roboto</vt:lpstr>
      <vt:lpstr>Office Theme</vt:lpstr>
      <vt:lpstr>Friday SLO Talks</vt:lpstr>
      <vt:lpstr>Friday SLO Talks</vt:lpstr>
      <vt:lpstr>Closing the Loop</vt:lpstr>
      <vt:lpstr>Closing the Loop</vt:lpstr>
      <vt:lpstr>Purpose of Assessment</vt:lpstr>
      <vt:lpstr>Met, Partial Met, Not Met – Now what?</vt:lpstr>
      <vt:lpstr>Evaluate the Assessment Process</vt:lpstr>
      <vt:lpstr>Evaluate the Assessment Process</vt:lpstr>
      <vt:lpstr>Evaluate the Pedagogy</vt:lpstr>
      <vt:lpstr>Evaluate Faculty</vt:lpstr>
      <vt:lpstr>Evaluate Curriculum</vt:lpstr>
      <vt:lpstr>Evaluate Student Support</vt:lpstr>
      <vt:lpstr>Make Needed Changes – Take Action</vt:lpstr>
      <vt:lpstr>Include in Program Review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SLO Talks</dc:title>
  <dc:creator>Tasaka, Bethany</dc:creator>
  <cp:lastModifiedBy>Patricia Manley</cp:lastModifiedBy>
  <cp:revision>6</cp:revision>
  <cp:lastPrinted>2022-09-15T15:58:36Z</cp:lastPrinted>
  <dcterms:created xsi:type="dcterms:W3CDTF">2022-09-14T05:03:37Z</dcterms:created>
  <dcterms:modified xsi:type="dcterms:W3CDTF">2022-09-16T16:43:04Z</dcterms:modified>
</cp:coreProperties>
</file>