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1" r:id="rId4"/>
    <p:sldId id="277" r:id="rId5"/>
    <p:sldId id="260" r:id="rId6"/>
    <p:sldId id="266" r:id="rId7"/>
    <p:sldId id="278" r:id="rId8"/>
    <p:sldId id="264" r:id="rId9"/>
    <p:sldId id="267" r:id="rId10"/>
    <p:sldId id="268" r:id="rId11"/>
    <p:sldId id="269" r:id="rId12"/>
    <p:sldId id="270" r:id="rId13"/>
    <p:sldId id="271" r:id="rId14"/>
    <p:sldId id="272" r:id="rId15"/>
    <p:sldId id="273" r:id="rId16"/>
    <p:sldId id="274" r:id="rId17"/>
    <p:sldId id="275" r:id="rId18"/>
    <p:sldId id="276"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AB0A"/>
    <a:srgbClr val="051D40"/>
    <a:srgbClr val="FFD7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60"/>
  </p:normalViewPr>
  <p:slideViewPr>
    <p:cSldViewPr snapToGrid="0">
      <p:cViewPr varScale="1">
        <p:scale>
          <a:sx n="121" d="100"/>
          <a:sy n="121" d="100"/>
        </p:scale>
        <p:origin x="4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F06F-DF77-79DF-CA01-F49F54D330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881015-CC2B-32D8-2BA3-ADE7EB4C2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AAF474-8C52-3E4A-2CDE-3BC489381EE0}"/>
              </a:ext>
            </a:extLst>
          </p:cNvPr>
          <p:cNvSpPr>
            <a:spLocks noGrp="1"/>
          </p:cNvSpPr>
          <p:nvPr>
            <p:ph type="dt" sz="half" idx="10"/>
          </p:nvPr>
        </p:nvSpPr>
        <p:spPr/>
        <p:txBody>
          <a:bodyPr/>
          <a:lstStyle/>
          <a:p>
            <a:fld id="{346AA476-8C34-4A1B-8139-9D5FD5E8A3F0}" type="datetimeFigureOut">
              <a:rPr lang="en-US" smtClean="0"/>
              <a:t>9/14/22</a:t>
            </a:fld>
            <a:endParaRPr lang="en-US"/>
          </a:p>
        </p:txBody>
      </p:sp>
      <p:sp>
        <p:nvSpPr>
          <p:cNvPr id="5" name="Footer Placeholder 4">
            <a:extLst>
              <a:ext uri="{FF2B5EF4-FFF2-40B4-BE49-F238E27FC236}">
                <a16:creationId xmlns:a16="http://schemas.microsoft.com/office/drawing/2014/main" id="{85C9B346-F42D-96BB-7106-21CE297EE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C6DB4-3505-262E-84DA-0898D866E023}"/>
              </a:ext>
            </a:extLst>
          </p:cNvPr>
          <p:cNvSpPr>
            <a:spLocks noGrp="1"/>
          </p:cNvSpPr>
          <p:nvPr>
            <p:ph type="sldNum" sz="quarter" idx="12"/>
          </p:nvPr>
        </p:nvSpPr>
        <p:spPr/>
        <p:txBody>
          <a:bodyPr/>
          <a:lstStyle/>
          <a:p>
            <a:fld id="{1DA01DE5-659F-4258-8D8D-F04A62A12649}" type="slidenum">
              <a:rPr lang="en-US" smtClean="0"/>
              <a:t>‹#›</a:t>
            </a:fld>
            <a:endParaRPr lang="en-US"/>
          </a:p>
        </p:txBody>
      </p:sp>
    </p:spTree>
    <p:extLst>
      <p:ext uri="{BB962C8B-B14F-4D97-AF65-F5344CB8AC3E}">
        <p14:creationId xmlns:p14="http://schemas.microsoft.com/office/powerpoint/2010/main" val="57724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EB01D-C603-B6A0-1CFE-E946AE6773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2CEEEA-6C53-1444-3606-8B94820138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CC0DE-5476-845C-66CF-EF56687E87D1}"/>
              </a:ext>
            </a:extLst>
          </p:cNvPr>
          <p:cNvSpPr>
            <a:spLocks noGrp="1"/>
          </p:cNvSpPr>
          <p:nvPr>
            <p:ph type="dt" sz="half" idx="10"/>
          </p:nvPr>
        </p:nvSpPr>
        <p:spPr/>
        <p:txBody>
          <a:bodyPr/>
          <a:lstStyle/>
          <a:p>
            <a:fld id="{346AA476-8C34-4A1B-8139-9D5FD5E8A3F0}" type="datetimeFigureOut">
              <a:rPr lang="en-US" smtClean="0"/>
              <a:t>9/14/22</a:t>
            </a:fld>
            <a:endParaRPr lang="en-US"/>
          </a:p>
        </p:txBody>
      </p:sp>
      <p:sp>
        <p:nvSpPr>
          <p:cNvPr id="5" name="Footer Placeholder 4">
            <a:extLst>
              <a:ext uri="{FF2B5EF4-FFF2-40B4-BE49-F238E27FC236}">
                <a16:creationId xmlns:a16="http://schemas.microsoft.com/office/drawing/2014/main" id="{32917776-5606-1A43-54D6-EA53CE50F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ABE21-1394-E23D-1811-B9E46F5A8A30}"/>
              </a:ext>
            </a:extLst>
          </p:cNvPr>
          <p:cNvSpPr>
            <a:spLocks noGrp="1"/>
          </p:cNvSpPr>
          <p:nvPr>
            <p:ph type="sldNum" sz="quarter" idx="12"/>
          </p:nvPr>
        </p:nvSpPr>
        <p:spPr/>
        <p:txBody>
          <a:bodyPr/>
          <a:lstStyle/>
          <a:p>
            <a:fld id="{1DA01DE5-659F-4258-8D8D-F04A62A12649}" type="slidenum">
              <a:rPr lang="en-US" smtClean="0"/>
              <a:t>‹#›</a:t>
            </a:fld>
            <a:endParaRPr lang="en-US"/>
          </a:p>
        </p:txBody>
      </p:sp>
    </p:spTree>
    <p:extLst>
      <p:ext uri="{BB962C8B-B14F-4D97-AF65-F5344CB8AC3E}">
        <p14:creationId xmlns:p14="http://schemas.microsoft.com/office/powerpoint/2010/main" val="174537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947F68-BB53-7DE6-2F74-15915FCE55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102CB2-908E-A5C2-0222-A6020BC2DC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BF7C8-E02E-65F2-5A79-69628ECDEA8F}"/>
              </a:ext>
            </a:extLst>
          </p:cNvPr>
          <p:cNvSpPr>
            <a:spLocks noGrp="1"/>
          </p:cNvSpPr>
          <p:nvPr>
            <p:ph type="dt" sz="half" idx="10"/>
          </p:nvPr>
        </p:nvSpPr>
        <p:spPr/>
        <p:txBody>
          <a:bodyPr/>
          <a:lstStyle/>
          <a:p>
            <a:fld id="{346AA476-8C34-4A1B-8139-9D5FD5E8A3F0}" type="datetimeFigureOut">
              <a:rPr lang="en-US" smtClean="0"/>
              <a:t>9/14/22</a:t>
            </a:fld>
            <a:endParaRPr lang="en-US"/>
          </a:p>
        </p:txBody>
      </p:sp>
      <p:sp>
        <p:nvSpPr>
          <p:cNvPr id="5" name="Footer Placeholder 4">
            <a:extLst>
              <a:ext uri="{FF2B5EF4-FFF2-40B4-BE49-F238E27FC236}">
                <a16:creationId xmlns:a16="http://schemas.microsoft.com/office/drawing/2014/main" id="{32C11A71-93B5-4511-B779-1D2F8F42E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55FBB-BCE2-308C-A0CB-455AEFBF2B13}"/>
              </a:ext>
            </a:extLst>
          </p:cNvPr>
          <p:cNvSpPr>
            <a:spLocks noGrp="1"/>
          </p:cNvSpPr>
          <p:nvPr>
            <p:ph type="sldNum" sz="quarter" idx="12"/>
          </p:nvPr>
        </p:nvSpPr>
        <p:spPr/>
        <p:txBody>
          <a:bodyPr/>
          <a:lstStyle/>
          <a:p>
            <a:fld id="{1DA01DE5-659F-4258-8D8D-F04A62A12649}" type="slidenum">
              <a:rPr lang="en-US" smtClean="0"/>
              <a:t>‹#›</a:t>
            </a:fld>
            <a:endParaRPr lang="en-US"/>
          </a:p>
        </p:txBody>
      </p:sp>
    </p:spTree>
    <p:extLst>
      <p:ext uri="{BB962C8B-B14F-4D97-AF65-F5344CB8AC3E}">
        <p14:creationId xmlns:p14="http://schemas.microsoft.com/office/powerpoint/2010/main" val="233637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6002-5614-B061-12E6-089846FF57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62A12B-C03F-3441-F405-36D0FBFD7A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F2F4D-8CEE-4B27-7D84-01601F8D4554}"/>
              </a:ext>
            </a:extLst>
          </p:cNvPr>
          <p:cNvSpPr>
            <a:spLocks noGrp="1"/>
          </p:cNvSpPr>
          <p:nvPr>
            <p:ph type="dt" sz="half" idx="10"/>
          </p:nvPr>
        </p:nvSpPr>
        <p:spPr/>
        <p:txBody>
          <a:bodyPr/>
          <a:lstStyle/>
          <a:p>
            <a:fld id="{346AA476-8C34-4A1B-8139-9D5FD5E8A3F0}" type="datetimeFigureOut">
              <a:rPr lang="en-US" smtClean="0"/>
              <a:t>9/14/22</a:t>
            </a:fld>
            <a:endParaRPr lang="en-US"/>
          </a:p>
        </p:txBody>
      </p:sp>
      <p:sp>
        <p:nvSpPr>
          <p:cNvPr id="5" name="Footer Placeholder 4">
            <a:extLst>
              <a:ext uri="{FF2B5EF4-FFF2-40B4-BE49-F238E27FC236}">
                <a16:creationId xmlns:a16="http://schemas.microsoft.com/office/drawing/2014/main" id="{0DB2BB13-A180-108E-3ACE-CB94EFD9C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EBD59-27B3-5943-2195-B94C0CBCAAD6}"/>
              </a:ext>
            </a:extLst>
          </p:cNvPr>
          <p:cNvSpPr>
            <a:spLocks noGrp="1"/>
          </p:cNvSpPr>
          <p:nvPr>
            <p:ph type="sldNum" sz="quarter" idx="12"/>
          </p:nvPr>
        </p:nvSpPr>
        <p:spPr/>
        <p:txBody>
          <a:bodyPr/>
          <a:lstStyle/>
          <a:p>
            <a:fld id="{1DA01DE5-659F-4258-8D8D-F04A62A12649}" type="slidenum">
              <a:rPr lang="en-US" smtClean="0"/>
              <a:t>‹#›</a:t>
            </a:fld>
            <a:endParaRPr lang="en-US"/>
          </a:p>
        </p:txBody>
      </p:sp>
    </p:spTree>
    <p:extLst>
      <p:ext uri="{BB962C8B-B14F-4D97-AF65-F5344CB8AC3E}">
        <p14:creationId xmlns:p14="http://schemas.microsoft.com/office/powerpoint/2010/main" val="104018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E2330-4F08-7E98-4D74-357574A361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044E5-39E7-DC81-FB01-8F309B26A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6EA568-65DE-19F4-D263-F88A084C5146}"/>
              </a:ext>
            </a:extLst>
          </p:cNvPr>
          <p:cNvSpPr>
            <a:spLocks noGrp="1"/>
          </p:cNvSpPr>
          <p:nvPr>
            <p:ph type="dt" sz="half" idx="10"/>
          </p:nvPr>
        </p:nvSpPr>
        <p:spPr/>
        <p:txBody>
          <a:bodyPr/>
          <a:lstStyle/>
          <a:p>
            <a:fld id="{346AA476-8C34-4A1B-8139-9D5FD5E8A3F0}" type="datetimeFigureOut">
              <a:rPr lang="en-US" smtClean="0"/>
              <a:t>9/14/22</a:t>
            </a:fld>
            <a:endParaRPr lang="en-US"/>
          </a:p>
        </p:txBody>
      </p:sp>
      <p:sp>
        <p:nvSpPr>
          <p:cNvPr id="5" name="Footer Placeholder 4">
            <a:extLst>
              <a:ext uri="{FF2B5EF4-FFF2-40B4-BE49-F238E27FC236}">
                <a16:creationId xmlns:a16="http://schemas.microsoft.com/office/drawing/2014/main" id="{918CAEE5-1CA5-21B2-1D2E-A11EEA9A3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9A0E5-CF4B-27C2-AF63-65A7D920B27A}"/>
              </a:ext>
            </a:extLst>
          </p:cNvPr>
          <p:cNvSpPr>
            <a:spLocks noGrp="1"/>
          </p:cNvSpPr>
          <p:nvPr>
            <p:ph type="sldNum" sz="quarter" idx="12"/>
          </p:nvPr>
        </p:nvSpPr>
        <p:spPr/>
        <p:txBody>
          <a:bodyPr/>
          <a:lstStyle/>
          <a:p>
            <a:fld id="{1DA01DE5-659F-4258-8D8D-F04A62A12649}" type="slidenum">
              <a:rPr lang="en-US" smtClean="0"/>
              <a:t>‹#›</a:t>
            </a:fld>
            <a:endParaRPr lang="en-US"/>
          </a:p>
        </p:txBody>
      </p:sp>
    </p:spTree>
    <p:extLst>
      <p:ext uri="{BB962C8B-B14F-4D97-AF65-F5344CB8AC3E}">
        <p14:creationId xmlns:p14="http://schemas.microsoft.com/office/powerpoint/2010/main" val="321687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9233-D257-2C72-8485-645DCCA8F2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7BA6A-DA67-A85D-D208-0E046A14FA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CB9469-CF1A-598B-A0C7-A2BED7967D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61C173-BE91-5E18-B5FF-5C83A63ED12D}"/>
              </a:ext>
            </a:extLst>
          </p:cNvPr>
          <p:cNvSpPr>
            <a:spLocks noGrp="1"/>
          </p:cNvSpPr>
          <p:nvPr>
            <p:ph type="dt" sz="half" idx="10"/>
          </p:nvPr>
        </p:nvSpPr>
        <p:spPr/>
        <p:txBody>
          <a:bodyPr/>
          <a:lstStyle/>
          <a:p>
            <a:fld id="{346AA476-8C34-4A1B-8139-9D5FD5E8A3F0}" type="datetimeFigureOut">
              <a:rPr lang="en-US" smtClean="0"/>
              <a:t>9/14/22</a:t>
            </a:fld>
            <a:endParaRPr lang="en-US"/>
          </a:p>
        </p:txBody>
      </p:sp>
      <p:sp>
        <p:nvSpPr>
          <p:cNvPr id="6" name="Footer Placeholder 5">
            <a:extLst>
              <a:ext uri="{FF2B5EF4-FFF2-40B4-BE49-F238E27FC236}">
                <a16:creationId xmlns:a16="http://schemas.microsoft.com/office/drawing/2014/main" id="{4D7A122A-6A94-B01F-EC84-95A4400E8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49C6D-B2EE-4E31-7B84-9C2CEA47856A}"/>
              </a:ext>
            </a:extLst>
          </p:cNvPr>
          <p:cNvSpPr>
            <a:spLocks noGrp="1"/>
          </p:cNvSpPr>
          <p:nvPr>
            <p:ph type="sldNum" sz="quarter" idx="12"/>
          </p:nvPr>
        </p:nvSpPr>
        <p:spPr/>
        <p:txBody>
          <a:bodyPr/>
          <a:lstStyle/>
          <a:p>
            <a:fld id="{1DA01DE5-659F-4258-8D8D-F04A62A12649}" type="slidenum">
              <a:rPr lang="en-US" smtClean="0"/>
              <a:t>‹#›</a:t>
            </a:fld>
            <a:endParaRPr lang="en-US"/>
          </a:p>
        </p:txBody>
      </p:sp>
    </p:spTree>
    <p:extLst>
      <p:ext uri="{BB962C8B-B14F-4D97-AF65-F5344CB8AC3E}">
        <p14:creationId xmlns:p14="http://schemas.microsoft.com/office/powerpoint/2010/main" val="310510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0BB9-A2A2-9CED-02F3-B66C65824C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DE69C2-B65C-6D53-D724-0F13C152D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6CEB5D-28D6-0F08-70DD-916C5B0205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98D4FD-9D6A-FA0F-8663-5930CF29DA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A8263B-E6F4-A00E-79AA-E25A30C7B8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F9521E-668F-983F-E342-7A9C0BD5AE8A}"/>
              </a:ext>
            </a:extLst>
          </p:cNvPr>
          <p:cNvSpPr>
            <a:spLocks noGrp="1"/>
          </p:cNvSpPr>
          <p:nvPr>
            <p:ph type="dt" sz="half" idx="10"/>
          </p:nvPr>
        </p:nvSpPr>
        <p:spPr/>
        <p:txBody>
          <a:bodyPr/>
          <a:lstStyle/>
          <a:p>
            <a:fld id="{346AA476-8C34-4A1B-8139-9D5FD5E8A3F0}" type="datetimeFigureOut">
              <a:rPr lang="en-US" smtClean="0"/>
              <a:t>9/14/22</a:t>
            </a:fld>
            <a:endParaRPr lang="en-US"/>
          </a:p>
        </p:txBody>
      </p:sp>
      <p:sp>
        <p:nvSpPr>
          <p:cNvPr id="8" name="Footer Placeholder 7">
            <a:extLst>
              <a:ext uri="{FF2B5EF4-FFF2-40B4-BE49-F238E27FC236}">
                <a16:creationId xmlns:a16="http://schemas.microsoft.com/office/drawing/2014/main" id="{7BA9112E-D02A-4DA1-81EA-C8D354D82E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0EA181-C5D3-7FD4-62B0-94928EF30D02}"/>
              </a:ext>
            </a:extLst>
          </p:cNvPr>
          <p:cNvSpPr>
            <a:spLocks noGrp="1"/>
          </p:cNvSpPr>
          <p:nvPr>
            <p:ph type="sldNum" sz="quarter" idx="12"/>
          </p:nvPr>
        </p:nvSpPr>
        <p:spPr/>
        <p:txBody>
          <a:bodyPr/>
          <a:lstStyle/>
          <a:p>
            <a:fld id="{1DA01DE5-659F-4258-8D8D-F04A62A12649}" type="slidenum">
              <a:rPr lang="en-US" smtClean="0"/>
              <a:t>‹#›</a:t>
            </a:fld>
            <a:endParaRPr lang="en-US"/>
          </a:p>
        </p:txBody>
      </p:sp>
    </p:spTree>
    <p:extLst>
      <p:ext uri="{BB962C8B-B14F-4D97-AF65-F5344CB8AC3E}">
        <p14:creationId xmlns:p14="http://schemas.microsoft.com/office/powerpoint/2010/main" val="2741510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2CE97-E483-C235-7D85-1E0BD0A043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DF8855-4B41-E579-5984-96B293C6C9C5}"/>
              </a:ext>
            </a:extLst>
          </p:cNvPr>
          <p:cNvSpPr>
            <a:spLocks noGrp="1"/>
          </p:cNvSpPr>
          <p:nvPr>
            <p:ph type="dt" sz="half" idx="10"/>
          </p:nvPr>
        </p:nvSpPr>
        <p:spPr/>
        <p:txBody>
          <a:bodyPr/>
          <a:lstStyle/>
          <a:p>
            <a:fld id="{346AA476-8C34-4A1B-8139-9D5FD5E8A3F0}" type="datetimeFigureOut">
              <a:rPr lang="en-US" smtClean="0"/>
              <a:t>9/14/22</a:t>
            </a:fld>
            <a:endParaRPr lang="en-US"/>
          </a:p>
        </p:txBody>
      </p:sp>
      <p:sp>
        <p:nvSpPr>
          <p:cNvPr id="4" name="Footer Placeholder 3">
            <a:extLst>
              <a:ext uri="{FF2B5EF4-FFF2-40B4-BE49-F238E27FC236}">
                <a16:creationId xmlns:a16="http://schemas.microsoft.com/office/drawing/2014/main" id="{C2A55320-90EC-75BF-83EC-91DA69778F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9B25B8-5F2E-B7FF-65D1-B7BFB098FAD1}"/>
              </a:ext>
            </a:extLst>
          </p:cNvPr>
          <p:cNvSpPr>
            <a:spLocks noGrp="1"/>
          </p:cNvSpPr>
          <p:nvPr>
            <p:ph type="sldNum" sz="quarter" idx="12"/>
          </p:nvPr>
        </p:nvSpPr>
        <p:spPr/>
        <p:txBody>
          <a:bodyPr/>
          <a:lstStyle/>
          <a:p>
            <a:fld id="{1DA01DE5-659F-4258-8D8D-F04A62A12649}" type="slidenum">
              <a:rPr lang="en-US" smtClean="0"/>
              <a:t>‹#›</a:t>
            </a:fld>
            <a:endParaRPr lang="en-US"/>
          </a:p>
        </p:txBody>
      </p:sp>
    </p:spTree>
    <p:extLst>
      <p:ext uri="{BB962C8B-B14F-4D97-AF65-F5344CB8AC3E}">
        <p14:creationId xmlns:p14="http://schemas.microsoft.com/office/powerpoint/2010/main" val="90791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B88F52-8289-7568-2538-321C590EAFC9}"/>
              </a:ext>
            </a:extLst>
          </p:cNvPr>
          <p:cNvSpPr>
            <a:spLocks noGrp="1"/>
          </p:cNvSpPr>
          <p:nvPr>
            <p:ph type="dt" sz="half" idx="10"/>
          </p:nvPr>
        </p:nvSpPr>
        <p:spPr/>
        <p:txBody>
          <a:bodyPr/>
          <a:lstStyle/>
          <a:p>
            <a:fld id="{346AA476-8C34-4A1B-8139-9D5FD5E8A3F0}" type="datetimeFigureOut">
              <a:rPr lang="en-US" smtClean="0"/>
              <a:t>9/14/22</a:t>
            </a:fld>
            <a:endParaRPr lang="en-US"/>
          </a:p>
        </p:txBody>
      </p:sp>
      <p:sp>
        <p:nvSpPr>
          <p:cNvPr id="3" name="Footer Placeholder 2">
            <a:extLst>
              <a:ext uri="{FF2B5EF4-FFF2-40B4-BE49-F238E27FC236}">
                <a16:creationId xmlns:a16="http://schemas.microsoft.com/office/drawing/2014/main" id="{42BF82A1-94B8-4687-282D-607FC7CAC6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876952-6D2E-D8E2-4BA5-3739BA0825D3}"/>
              </a:ext>
            </a:extLst>
          </p:cNvPr>
          <p:cNvSpPr>
            <a:spLocks noGrp="1"/>
          </p:cNvSpPr>
          <p:nvPr>
            <p:ph type="sldNum" sz="quarter" idx="12"/>
          </p:nvPr>
        </p:nvSpPr>
        <p:spPr/>
        <p:txBody>
          <a:bodyPr/>
          <a:lstStyle/>
          <a:p>
            <a:fld id="{1DA01DE5-659F-4258-8D8D-F04A62A12649}" type="slidenum">
              <a:rPr lang="en-US" smtClean="0"/>
              <a:t>‹#›</a:t>
            </a:fld>
            <a:endParaRPr lang="en-US"/>
          </a:p>
        </p:txBody>
      </p:sp>
    </p:spTree>
    <p:extLst>
      <p:ext uri="{BB962C8B-B14F-4D97-AF65-F5344CB8AC3E}">
        <p14:creationId xmlns:p14="http://schemas.microsoft.com/office/powerpoint/2010/main" val="101019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9BF5-6497-B473-5536-E60D067AE3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0CF986-57D5-2A75-2A62-4A8CC5157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338643-889B-C0BA-7715-70D0C323B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32EFC3-2410-D92C-2408-F58F99A5F2CF}"/>
              </a:ext>
            </a:extLst>
          </p:cNvPr>
          <p:cNvSpPr>
            <a:spLocks noGrp="1"/>
          </p:cNvSpPr>
          <p:nvPr>
            <p:ph type="dt" sz="half" idx="10"/>
          </p:nvPr>
        </p:nvSpPr>
        <p:spPr/>
        <p:txBody>
          <a:bodyPr/>
          <a:lstStyle/>
          <a:p>
            <a:fld id="{346AA476-8C34-4A1B-8139-9D5FD5E8A3F0}" type="datetimeFigureOut">
              <a:rPr lang="en-US" smtClean="0"/>
              <a:t>9/14/22</a:t>
            </a:fld>
            <a:endParaRPr lang="en-US"/>
          </a:p>
        </p:txBody>
      </p:sp>
      <p:sp>
        <p:nvSpPr>
          <p:cNvPr id="6" name="Footer Placeholder 5">
            <a:extLst>
              <a:ext uri="{FF2B5EF4-FFF2-40B4-BE49-F238E27FC236}">
                <a16:creationId xmlns:a16="http://schemas.microsoft.com/office/drawing/2014/main" id="{8DC071CB-2E8B-6F62-CDBA-99C7EFAB9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E055C-E3E7-B2B3-4440-B6FE018EA1DA}"/>
              </a:ext>
            </a:extLst>
          </p:cNvPr>
          <p:cNvSpPr>
            <a:spLocks noGrp="1"/>
          </p:cNvSpPr>
          <p:nvPr>
            <p:ph type="sldNum" sz="quarter" idx="12"/>
          </p:nvPr>
        </p:nvSpPr>
        <p:spPr/>
        <p:txBody>
          <a:bodyPr/>
          <a:lstStyle/>
          <a:p>
            <a:fld id="{1DA01DE5-659F-4258-8D8D-F04A62A12649}" type="slidenum">
              <a:rPr lang="en-US" smtClean="0"/>
              <a:t>‹#›</a:t>
            </a:fld>
            <a:endParaRPr lang="en-US"/>
          </a:p>
        </p:txBody>
      </p:sp>
    </p:spTree>
    <p:extLst>
      <p:ext uri="{BB962C8B-B14F-4D97-AF65-F5344CB8AC3E}">
        <p14:creationId xmlns:p14="http://schemas.microsoft.com/office/powerpoint/2010/main" val="20246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56FB-4141-5342-290B-81B70F533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C1EE53-82FE-F7B7-7353-1879A1FEF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293635-F037-D53A-374F-748AF2B85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5EB0A1-674C-F6EF-CD69-533A051EDB02}"/>
              </a:ext>
            </a:extLst>
          </p:cNvPr>
          <p:cNvSpPr>
            <a:spLocks noGrp="1"/>
          </p:cNvSpPr>
          <p:nvPr>
            <p:ph type="dt" sz="half" idx="10"/>
          </p:nvPr>
        </p:nvSpPr>
        <p:spPr/>
        <p:txBody>
          <a:bodyPr/>
          <a:lstStyle/>
          <a:p>
            <a:fld id="{346AA476-8C34-4A1B-8139-9D5FD5E8A3F0}" type="datetimeFigureOut">
              <a:rPr lang="en-US" smtClean="0"/>
              <a:t>9/14/22</a:t>
            </a:fld>
            <a:endParaRPr lang="en-US"/>
          </a:p>
        </p:txBody>
      </p:sp>
      <p:sp>
        <p:nvSpPr>
          <p:cNvPr id="6" name="Footer Placeholder 5">
            <a:extLst>
              <a:ext uri="{FF2B5EF4-FFF2-40B4-BE49-F238E27FC236}">
                <a16:creationId xmlns:a16="http://schemas.microsoft.com/office/drawing/2014/main" id="{94B3803C-3BD6-9E36-EB61-94A1D9880B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873303-D91A-7765-D75A-196402F53C82}"/>
              </a:ext>
            </a:extLst>
          </p:cNvPr>
          <p:cNvSpPr>
            <a:spLocks noGrp="1"/>
          </p:cNvSpPr>
          <p:nvPr>
            <p:ph type="sldNum" sz="quarter" idx="12"/>
          </p:nvPr>
        </p:nvSpPr>
        <p:spPr/>
        <p:txBody>
          <a:bodyPr/>
          <a:lstStyle/>
          <a:p>
            <a:fld id="{1DA01DE5-659F-4258-8D8D-F04A62A12649}" type="slidenum">
              <a:rPr lang="en-US" smtClean="0"/>
              <a:t>‹#›</a:t>
            </a:fld>
            <a:endParaRPr lang="en-US"/>
          </a:p>
        </p:txBody>
      </p:sp>
    </p:spTree>
    <p:extLst>
      <p:ext uri="{BB962C8B-B14F-4D97-AF65-F5344CB8AC3E}">
        <p14:creationId xmlns:p14="http://schemas.microsoft.com/office/powerpoint/2010/main" val="158618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9840D6-3DF8-FD1B-AB38-FF78D0FBFF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E5E41C-416B-350A-FFFE-2E67E83789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62D1B-05C9-9E02-7BAD-88B95C4F65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AA476-8C34-4A1B-8139-9D5FD5E8A3F0}" type="datetimeFigureOut">
              <a:rPr lang="en-US" smtClean="0"/>
              <a:t>9/14/22</a:t>
            </a:fld>
            <a:endParaRPr lang="en-US"/>
          </a:p>
        </p:txBody>
      </p:sp>
      <p:sp>
        <p:nvSpPr>
          <p:cNvPr id="5" name="Footer Placeholder 4">
            <a:extLst>
              <a:ext uri="{FF2B5EF4-FFF2-40B4-BE49-F238E27FC236}">
                <a16:creationId xmlns:a16="http://schemas.microsoft.com/office/drawing/2014/main" id="{E6809125-225A-AFF8-EC01-C1ADCC787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B50DB-3003-70E5-93C4-8665FB24FC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01DE5-659F-4258-8D8D-F04A62A12649}" type="slidenum">
              <a:rPr lang="en-US" smtClean="0"/>
              <a:t>‹#›</a:t>
            </a:fld>
            <a:endParaRPr lang="en-US"/>
          </a:p>
        </p:txBody>
      </p:sp>
    </p:spTree>
    <p:extLst>
      <p:ext uri="{BB962C8B-B14F-4D97-AF65-F5344CB8AC3E}">
        <p14:creationId xmlns:p14="http://schemas.microsoft.com/office/powerpoint/2010/main" val="4066744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bcc.edu/student-learning-outcomes" TargetMode="Externa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554FC-5382-5B8F-FE78-2741AEF9B2E1}"/>
              </a:ext>
            </a:extLst>
          </p:cNvPr>
          <p:cNvSpPr>
            <a:spLocks noGrp="1"/>
          </p:cNvSpPr>
          <p:nvPr>
            <p:ph type="title"/>
          </p:nvPr>
        </p:nvSpPr>
        <p:spPr>
          <a:xfrm>
            <a:off x="1145348" y="1673420"/>
            <a:ext cx="10515600" cy="1325563"/>
          </a:xfrm>
        </p:spPr>
        <p:txBody>
          <a:bodyPr>
            <a:normAutofit/>
          </a:bodyPr>
          <a:lstStyle/>
          <a:p>
            <a:r>
              <a:rPr lang="en-US" sz="5400" b="1" dirty="0">
                <a:solidFill>
                  <a:srgbClr val="D3AB0A"/>
                </a:solidFill>
              </a:rPr>
              <a:t>Friday SLO Talks</a:t>
            </a:r>
          </a:p>
        </p:txBody>
      </p:sp>
      <p:pic>
        <p:nvPicPr>
          <p:cNvPr id="5" name="Picture 4" descr="Logo, company name&#10;&#10;Description automatically generated">
            <a:extLst>
              <a:ext uri="{FF2B5EF4-FFF2-40B4-BE49-F238E27FC236}">
                <a16:creationId xmlns:a16="http://schemas.microsoft.com/office/drawing/2014/main" id="{C06FA633-BEBB-5326-BF87-F64EE0751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00456"/>
            <a:ext cx="4950652" cy="4950652"/>
          </a:xfrm>
          <a:prstGeom prst="rect">
            <a:avLst/>
          </a:prstGeom>
        </p:spPr>
      </p:pic>
      <p:sp>
        <p:nvSpPr>
          <p:cNvPr id="6" name="Content Placeholder 2">
            <a:extLst>
              <a:ext uri="{FF2B5EF4-FFF2-40B4-BE49-F238E27FC236}">
                <a16:creationId xmlns:a16="http://schemas.microsoft.com/office/drawing/2014/main" id="{A0493A51-E098-8C54-8F38-6B11044EEA57}"/>
              </a:ext>
            </a:extLst>
          </p:cNvPr>
          <p:cNvSpPr>
            <a:spLocks noGrp="1"/>
          </p:cNvSpPr>
          <p:nvPr>
            <p:ph idx="1"/>
          </p:nvPr>
        </p:nvSpPr>
        <p:spPr>
          <a:xfrm>
            <a:off x="1145348" y="3133920"/>
            <a:ext cx="6575474" cy="2415785"/>
          </a:xfrm>
        </p:spPr>
        <p:txBody>
          <a:bodyPr>
            <a:normAutofit/>
          </a:bodyPr>
          <a:lstStyle/>
          <a:p>
            <a:pPr marL="0" indent="0">
              <a:buNone/>
            </a:pPr>
            <a:r>
              <a:rPr lang="en-US" sz="5400" dirty="0">
                <a:solidFill>
                  <a:schemeClr val="bg1"/>
                </a:solidFill>
              </a:rPr>
              <a:t>Six Steps for SLO Implementation</a:t>
            </a:r>
          </a:p>
        </p:txBody>
      </p:sp>
    </p:spTree>
    <p:extLst>
      <p:ext uri="{BB962C8B-B14F-4D97-AF65-F5344CB8AC3E}">
        <p14:creationId xmlns:p14="http://schemas.microsoft.com/office/powerpoint/2010/main" val="25626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872D-8D1B-8CA3-9F8E-F7CF8AFCD66C}"/>
              </a:ext>
            </a:extLst>
          </p:cNvPr>
          <p:cNvSpPr>
            <a:spLocks noGrp="1"/>
          </p:cNvSpPr>
          <p:nvPr>
            <p:ph type="title"/>
          </p:nvPr>
        </p:nvSpPr>
        <p:spPr>
          <a:xfrm>
            <a:off x="838200" y="18255"/>
            <a:ext cx="10515600" cy="1325563"/>
          </a:xfrm>
        </p:spPr>
        <p:txBody>
          <a:bodyPr/>
          <a:lstStyle/>
          <a:p>
            <a:pPr algn="ctr"/>
            <a:r>
              <a:rPr lang="en-US" dirty="0">
                <a:solidFill>
                  <a:srgbClr val="D3AB0A"/>
                </a:solidFill>
              </a:rPr>
              <a:t>CSLO Analysis &amp; Action Guide</a:t>
            </a:r>
          </a:p>
        </p:txBody>
      </p:sp>
      <p:pic>
        <p:nvPicPr>
          <p:cNvPr id="13" name="Content Placeholder 12" descr="Graphical user interface, text, application, Word&#10;&#10;Description automatically generated">
            <a:extLst>
              <a:ext uri="{FF2B5EF4-FFF2-40B4-BE49-F238E27FC236}">
                <a16:creationId xmlns:a16="http://schemas.microsoft.com/office/drawing/2014/main" id="{B6886E65-A0FB-8C40-9169-277F025ED8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667" y="1060175"/>
            <a:ext cx="11928665" cy="5116790"/>
          </a:xfrm>
        </p:spPr>
      </p:pic>
      <p:sp>
        <p:nvSpPr>
          <p:cNvPr id="4" name="Right Triangle 3">
            <a:extLst>
              <a:ext uri="{FF2B5EF4-FFF2-40B4-BE49-F238E27FC236}">
                <a16:creationId xmlns:a16="http://schemas.microsoft.com/office/drawing/2014/main" id="{AB3169E0-4D10-C619-E391-3DDF887A7838}"/>
              </a:ext>
            </a:extLst>
          </p:cNvPr>
          <p:cNvSpPr/>
          <p:nvPr/>
        </p:nvSpPr>
        <p:spPr>
          <a:xfrm>
            <a:off x="0" y="5289452"/>
            <a:ext cx="1554480" cy="1554480"/>
          </a:xfrm>
          <a:prstGeom prst="rtTriangle">
            <a:avLst/>
          </a:prstGeom>
          <a:solidFill>
            <a:srgbClr val="D3AB0A"/>
          </a:solidFill>
          <a:ln>
            <a:solidFill>
              <a:srgbClr val="FFD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AB0A"/>
              </a:solidFill>
            </a:endParaRPr>
          </a:p>
        </p:txBody>
      </p:sp>
      <p:pic>
        <p:nvPicPr>
          <p:cNvPr id="7" name="Picture 6">
            <a:extLst>
              <a:ext uri="{FF2B5EF4-FFF2-40B4-BE49-F238E27FC236}">
                <a16:creationId xmlns:a16="http://schemas.microsoft.com/office/drawing/2014/main" id="{80D2144E-5BB5-0078-826B-FB1EFA5D1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067" y="6345442"/>
            <a:ext cx="5704762" cy="409524"/>
          </a:xfrm>
          <a:prstGeom prst="rect">
            <a:avLst/>
          </a:prstGeom>
        </p:spPr>
      </p:pic>
      <p:sp>
        <p:nvSpPr>
          <p:cNvPr id="9" name="Right Triangle 8">
            <a:extLst>
              <a:ext uri="{FF2B5EF4-FFF2-40B4-BE49-F238E27FC236}">
                <a16:creationId xmlns:a16="http://schemas.microsoft.com/office/drawing/2014/main" id="{3DD3E952-5F07-0478-891E-2D1A0FAD622C}"/>
              </a:ext>
            </a:extLst>
          </p:cNvPr>
          <p:cNvSpPr/>
          <p:nvPr/>
        </p:nvSpPr>
        <p:spPr>
          <a:xfrm flipH="1">
            <a:off x="10637520" y="5289452"/>
            <a:ext cx="1554480" cy="1554480"/>
          </a:xfrm>
          <a:prstGeom prst="rtTriangle">
            <a:avLst/>
          </a:prstGeom>
          <a:solidFill>
            <a:srgbClr val="D3AB0A"/>
          </a:solidFill>
          <a:ln>
            <a:solidFill>
              <a:srgbClr val="FFD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AB0A"/>
              </a:solidFill>
            </a:endParaRPr>
          </a:p>
        </p:txBody>
      </p:sp>
    </p:spTree>
    <p:extLst>
      <p:ext uri="{BB962C8B-B14F-4D97-AF65-F5344CB8AC3E}">
        <p14:creationId xmlns:p14="http://schemas.microsoft.com/office/powerpoint/2010/main" val="463337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CA2C6"/>
            </a:gs>
            <a:gs pos="89000">
              <a:srgbClr val="051D40">
                <a:lumMod val="100000"/>
              </a:srgb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FA70-A970-CC5A-6180-03DFB3348D60}"/>
              </a:ext>
            </a:extLst>
          </p:cNvPr>
          <p:cNvSpPr>
            <a:spLocks noGrp="1"/>
          </p:cNvSpPr>
          <p:nvPr>
            <p:ph type="title"/>
          </p:nvPr>
        </p:nvSpPr>
        <p:spPr>
          <a:xfrm>
            <a:off x="135835" y="92895"/>
            <a:ext cx="10515600" cy="1325563"/>
          </a:xfrm>
        </p:spPr>
        <p:txBody>
          <a:bodyPr/>
          <a:lstStyle/>
          <a:p>
            <a:r>
              <a:rPr lang="en-US" dirty="0">
                <a:solidFill>
                  <a:srgbClr val="D3AB0A"/>
                </a:solidFill>
              </a:rPr>
              <a:t>PSLO Tableau Dashboard</a:t>
            </a:r>
          </a:p>
        </p:txBody>
      </p:sp>
      <p:pic>
        <p:nvPicPr>
          <p:cNvPr id="5" name="Picture 4">
            <a:extLst>
              <a:ext uri="{FF2B5EF4-FFF2-40B4-BE49-F238E27FC236}">
                <a16:creationId xmlns:a16="http://schemas.microsoft.com/office/drawing/2014/main" id="{E4E0C0CB-9057-CA19-8B76-B7B40B0F5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7238" y="92895"/>
            <a:ext cx="5704762" cy="409524"/>
          </a:xfrm>
          <a:prstGeom prst="rect">
            <a:avLst/>
          </a:prstGeom>
        </p:spPr>
      </p:pic>
      <p:pic>
        <p:nvPicPr>
          <p:cNvPr id="7" name="Content Placeholder 6" descr="Graphical user interface&#10;&#10;Description automatically generated with medium confidence">
            <a:extLst>
              <a:ext uri="{FF2B5EF4-FFF2-40B4-BE49-F238E27FC236}">
                <a16:creationId xmlns:a16="http://schemas.microsoft.com/office/drawing/2014/main" id="{F966CFB0-70AE-AB45-8B73-103B61A39D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8003" y="1693517"/>
            <a:ext cx="9355993" cy="4351338"/>
          </a:xfrm>
        </p:spPr>
      </p:pic>
    </p:spTree>
    <p:extLst>
      <p:ext uri="{BB962C8B-B14F-4D97-AF65-F5344CB8AC3E}">
        <p14:creationId xmlns:p14="http://schemas.microsoft.com/office/powerpoint/2010/main" val="204667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CA2C6"/>
            </a:gs>
            <a:gs pos="89000">
              <a:srgbClr val="051D40">
                <a:lumMod val="100000"/>
              </a:srgb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FA70-A970-CC5A-6180-03DFB3348D60}"/>
              </a:ext>
            </a:extLst>
          </p:cNvPr>
          <p:cNvSpPr>
            <a:spLocks noGrp="1"/>
          </p:cNvSpPr>
          <p:nvPr>
            <p:ph type="title"/>
          </p:nvPr>
        </p:nvSpPr>
        <p:spPr>
          <a:xfrm>
            <a:off x="135835" y="92895"/>
            <a:ext cx="10515600" cy="1325563"/>
          </a:xfrm>
        </p:spPr>
        <p:txBody>
          <a:bodyPr/>
          <a:lstStyle/>
          <a:p>
            <a:r>
              <a:rPr lang="en-US" dirty="0">
                <a:solidFill>
                  <a:srgbClr val="D3AB0A"/>
                </a:solidFill>
              </a:rPr>
              <a:t>PSLO Tableau Dashboard</a:t>
            </a:r>
          </a:p>
        </p:txBody>
      </p:sp>
      <p:pic>
        <p:nvPicPr>
          <p:cNvPr id="5" name="Picture 4">
            <a:extLst>
              <a:ext uri="{FF2B5EF4-FFF2-40B4-BE49-F238E27FC236}">
                <a16:creationId xmlns:a16="http://schemas.microsoft.com/office/drawing/2014/main" id="{E4E0C0CB-9057-CA19-8B76-B7B40B0F5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7238" y="92895"/>
            <a:ext cx="5704762" cy="409524"/>
          </a:xfrm>
          <a:prstGeom prst="rect">
            <a:avLst/>
          </a:prstGeom>
        </p:spPr>
      </p:pic>
      <p:pic>
        <p:nvPicPr>
          <p:cNvPr id="7" name="Content Placeholder 6" descr="Graphical user interface&#10;&#10;Description automatically generated with medium confidence">
            <a:extLst>
              <a:ext uri="{FF2B5EF4-FFF2-40B4-BE49-F238E27FC236}">
                <a16:creationId xmlns:a16="http://schemas.microsoft.com/office/drawing/2014/main" id="{F966CFB0-70AE-AB45-8B73-103B61A39D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8403" y="1720022"/>
            <a:ext cx="9355993" cy="4351338"/>
          </a:xfrm>
        </p:spPr>
      </p:pic>
      <p:sp>
        <p:nvSpPr>
          <p:cNvPr id="3" name="TextBox 2">
            <a:extLst>
              <a:ext uri="{FF2B5EF4-FFF2-40B4-BE49-F238E27FC236}">
                <a16:creationId xmlns:a16="http://schemas.microsoft.com/office/drawing/2014/main" id="{8E069FE2-0A0E-954C-A45D-B81575B97299}"/>
              </a:ext>
            </a:extLst>
          </p:cNvPr>
          <p:cNvSpPr txBox="1"/>
          <p:nvPr/>
        </p:nvSpPr>
        <p:spPr>
          <a:xfrm>
            <a:off x="10641486" y="2228671"/>
            <a:ext cx="1484222" cy="1200329"/>
          </a:xfrm>
          <a:prstGeom prst="rect">
            <a:avLst/>
          </a:prstGeom>
          <a:noFill/>
        </p:spPr>
        <p:txBody>
          <a:bodyPr wrap="square" rtlCol="0">
            <a:spAutoFit/>
          </a:bodyPr>
          <a:lstStyle/>
          <a:p>
            <a:r>
              <a:rPr lang="en-US" dirty="0">
                <a:solidFill>
                  <a:srgbClr val="D3AB0A"/>
                </a:solidFill>
              </a:rPr>
              <a:t>Aggregate PSLO Assessment Scores</a:t>
            </a:r>
          </a:p>
        </p:txBody>
      </p:sp>
      <p:cxnSp>
        <p:nvCxnSpPr>
          <p:cNvPr id="6" name="Straight Arrow Connector 5">
            <a:extLst>
              <a:ext uri="{FF2B5EF4-FFF2-40B4-BE49-F238E27FC236}">
                <a16:creationId xmlns:a16="http://schemas.microsoft.com/office/drawing/2014/main" id="{0C04D636-4C0B-2F4F-8D63-057A32271787}"/>
              </a:ext>
            </a:extLst>
          </p:cNvPr>
          <p:cNvCxnSpPr/>
          <p:nvPr/>
        </p:nvCxnSpPr>
        <p:spPr>
          <a:xfrm flipH="1">
            <a:off x="10310170" y="3429000"/>
            <a:ext cx="1139687" cy="0"/>
          </a:xfrm>
          <a:prstGeom prst="straightConnector1">
            <a:avLst/>
          </a:prstGeom>
          <a:ln w="31750">
            <a:solidFill>
              <a:srgbClr val="D3AB0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0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CA2C6"/>
            </a:gs>
            <a:gs pos="89000">
              <a:srgbClr val="051D40">
                <a:lumMod val="100000"/>
              </a:srgb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FA70-A970-CC5A-6180-03DFB3348D60}"/>
              </a:ext>
            </a:extLst>
          </p:cNvPr>
          <p:cNvSpPr>
            <a:spLocks noGrp="1"/>
          </p:cNvSpPr>
          <p:nvPr>
            <p:ph type="title"/>
          </p:nvPr>
        </p:nvSpPr>
        <p:spPr>
          <a:xfrm>
            <a:off x="294692" y="2119298"/>
            <a:ext cx="2683575" cy="1325563"/>
          </a:xfrm>
        </p:spPr>
        <p:txBody>
          <a:bodyPr>
            <a:normAutofit fontScale="90000"/>
          </a:bodyPr>
          <a:lstStyle/>
          <a:p>
            <a:r>
              <a:rPr lang="en-US" dirty="0">
                <a:solidFill>
                  <a:srgbClr val="D3AB0A"/>
                </a:solidFill>
              </a:rPr>
              <a:t>PSLO Tableau Dashboard – </a:t>
            </a:r>
            <a:br>
              <a:rPr lang="en-US" dirty="0">
                <a:solidFill>
                  <a:srgbClr val="D3AB0A"/>
                </a:solidFill>
              </a:rPr>
            </a:br>
            <a:r>
              <a:rPr lang="en-US" dirty="0">
                <a:solidFill>
                  <a:srgbClr val="D3AB0A"/>
                </a:solidFill>
              </a:rPr>
              <a:t>with CSLO to PSLO mapping</a:t>
            </a:r>
          </a:p>
        </p:txBody>
      </p:sp>
      <p:pic>
        <p:nvPicPr>
          <p:cNvPr id="5" name="Picture 4">
            <a:extLst>
              <a:ext uri="{FF2B5EF4-FFF2-40B4-BE49-F238E27FC236}">
                <a16:creationId xmlns:a16="http://schemas.microsoft.com/office/drawing/2014/main" id="{E4E0C0CB-9057-CA19-8B76-B7B40B0F5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6" y="6368963"/>
            <a:ext cx="5704762" cy="409524"/>
          </a:xfrm>
          <a:prstGeom prst="rect">
            <a:avLst/>
          </a:prstGeom>
        </p:spPr>
      </p:pic>
      <p:pic>
        <p:nvPicPr>
          <p:cNvPr id="10" name="Content Placeholder 9" descr="A screenshot of a computer&#10;&#10;Description automatically generated with low confidence">
            <a:extLst>
              <a:ext uri="{FF2B5EF4-FFF2-40B4-BE49-F238E27FC236}">
                <a16:creationId xmlns:a16="http://schemas.microsoft.com/office/drawing/2014/main" id="{B58038DE-246D-8740-8FEA-5F369552E7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87478" y="119331"/>
            <a:ext cx="3922643" cy="6651061"/>
          </a:xfrm>
        </p:spPr>
      </p:pic>
      <p:sp>
        <p:nvSpPr>
          <p:cNvPr id="11" name="TextBox 10">
            <a:extLst>
              <a:ext uri="{FF2B5EF4-FFF2-40B4-BE49-F238E27FC236}">
                <a16:creationId xmlns:a16="http://schemas.microsoft.com/office/drawing/2014/main" id="{2F3DB7B2-FFE6-804B-8E78-33FA5A591466}"/>
              </a:ext>
            </a:extLst>
          </p:cNvPr>
          <p:cNvSpPr txBox="1"/>
          <p:nvPr/>
        </p:nvSpPr>
        <p:spPr>
          <a:xfrm>
            <a:off x="6387548" y="318052"/>
            <a:ext cx="927652" cy="369332"/>
          </a:xfrm>
          <a:prstGeom prst="rect">
            <a:avLst/>
          </a:prstGeom>
          <a:noFill/>
        </p:spPr>
        <p:txBody>
          <a:bodyPr wrap="square" rtlCol="0">
            <a:spAutoFit/>
          </a:bodyPr>
          <a:lstStyle/>
          <a:p>
            <a:r>
              <a:rPr lang="en-US" dirty="0">
                <a:solidFill>
                  <a:srgbClr val="D3AB0A"/>
                </a:solidFill>
              </a:rPr>
              <a:t>PSLO1</a:t>
            </a:r>
          </a:p>
        </p:txBody>
      </p:sp>
      <p:sp>
        <p:nvSpPr>
          <p:cNvPr id="12" name="TextBox 11">
            <a:extLst>
              <a:ext uri="{FF2B5EF4-FFF2-40B4-BE49-F238E27FC236}">
                <a16:creationId xmlns:a16="http://schemas.microsoft.com/office/drawing/2014/main" id="{7F704E12-1098-F040-A701-82CBBCAC0E01}"/>
              </a:ext>
            </a:extLst>
          </p:cNvPr>
          <p:cNvSpPr txBox="1"/>
          <p:nvPr/>
        </p:nvSpPr>
        <p:spPr>
          <a:xfrm>
            <a:off x="6387548" y="3059668"/>
            <a:ext cx="927652" cy="369332"/>
          </a:xfrm>
          <a:prstGeom prst="rect">
            <a:avLst/>
          </a:prstGeom>
          <a:noFill/>
        </p:spPr>
        <p:txBody>
          <a:bodyPr wrap="square" rtlCol="0">
            <a:spAutoFit/>
          </a:bodyPr>
          <a:lstStyle/>
          <a:p>
            <a:r>
              <a:rPr lang="en-US" dirty="0">
                <a:solidFill>
                  <a:srgbClr val="D3AB0A"/>
                </a:solidFill>
              </a:rPr>
              <a:t>PSLO2</a:t>
            </a:r>
          </a:p>
        </p:txBody>
      </p:sp>
      <p:sp>
        <p:nvSpPr>
          <p:cNvPr id="13" name="TextBox 12">
            <a:extLst>
              <a:ext uri="{FF2B5EF4-FFF2-40B4-BE49-F238E27FC236}">
                <a16:creationId xmlns:a16="http://schemas.microsoft.com/office/drawing/2014/main" id="{C2874528-D5CA-1341-8D47-5EE4319D242D}"/>
              </a:ext>
            </a:extLst>
          </p:cNvPr>
          <p:cNvSpPr txBox="1"/>
          <p:nvPr/>
        </p:nvSpPr>
        <p:spPr>
          <a:xfrm>
            <a:off x="6387548" y="4934850"/>
            <a:ext cx="927652" cy="369332"/>
          </a:xfrm>
          <a:prstGeom prst="rect">
            <a:avLst/>
          </a:prstGeom>
          <a:noFill/>
        </p:spPr>
        <p:txBody>
          <a:bodyPr wrap="square" rtlCol="0">
            <a:spAutoFit/>
          </a:bodyPr>
          <a:lstStyle/>
          <a:p>
            <a:r>
              <a:rPr lang="en-US" dirty="0">
                <a:solidFill>
                  <a:srgbClr val="D3AB0A"/>
                </a:solidFill>
              </a:rPr>
              <a:t>PSLO3</a:t>
            </a:r>
          </a:p>
        </p:txBody>
      </p:sp>
      <p:sp>
        <p:nvSpPr>
          <p:cNvPr id="14" name="Left Brace 13">
            <a:extLst>
              <a:ext uri="{FF2B5EF4-FFF2-40B4-BE49-F238E27FC236}">
                <a16:creationId xmlns:a16="http://schemas.microsoft.com/office/drawing/2014/main" id="{1E505725-1450-BF4D-9AF5-F43A4B2A5300}"/>
              </a:ext>
            </a:extLst>
          </p:cNvPr>
          <p:cNvSpPr/>
          <p:nvPr/>
        </p:nvSpPr>
        <p:spPr>
          <a:xfrm>
            <a:off x="8680172" y="318052"/>
            <a:ext cx="92765" cy="2503461"/>
          </a:xfrm>
          <a:prstGeom prst="leftBrace">
            <a:avLst/>
          </a:prstGeom>
          <a:ln>
            <a:solidFill>
              <a:srgbClr val="D3AB0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A7F3CF0C-25CB-3048-B6F0-16F9FA91727C}"/>
              </a:ext>
            </a:extLst>
          </p:cNvPr>
          <p:cNvSpPr/>
          <p:nvPr/>
        </p:nvSpPr>
        <p:spPr>
          <a:xfrm>
            <a:off x="8666921" y="3059668"/>
            <a:ext cx="92765" cy="1711115"/>
          </a:xfrm>
          <a:prstGeom prst="leftBrace">
            <a:avLst/>
          </a:prstGeom>
          <a:ln>
            <a:solidFill>
              <a:srgbClr val="D3AB0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2801865E-9196-C245-94CC-D9CCFBDC5A4C}"/>
              </a:ext>
            </a:extLst>
          </p:cNvPr>
          <p:cNvSpPr/>
          <p:nvPr/>
        </p:nvSpPr>
        <p:spPr>
          <a:xfrm>
            <a:off x="8666921" y="4938162"/>
            <a:ext cx="92765" cy="1711115"/>
          </a:xfrm>
          <a:prstGeom prst="leftBrace">
            <a:avLst/>
          </a:prstGeom>
          <a:ln>
            <a:solidFill>
              <a:srgbClr val="D3AB0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7695AE44-05B1-A744-B2C5-81C08F16FAE9}"/>
              </a:ext>
            </a:extLst>
          </p:cNvPr>
          <p:cNvSpPr txBox="1"/>
          <p:nvPr/>
        </p:nvSpPr>
        <p:spPr>
          <a:xfrm>
            <a:off x="7858536" y="1272209"/>
            <a:ext cx="742122" cy="646331"/>
          </a:xfrm>
          <a:prstGeom prst="rect">
            <a:avLst/>
          </a:prstGeom>
          <a:noFill/>
        </p:spPr>
        <p:txBody>
          <a:bodyPr wrap="square" rtlCol="0">
            <a:spAutoFit/>
          </a:bodyPr>
          <a:lstStyle/>
          <a:p>
            <a:r>
              <a:rPr lang="en-US" sz="1200" dirty="0">
                <a:solidFill>
                  <a:srgbClr val="051D40"/>
                </a:solidFill>
              </a:rPr>
              <a:t>All mapped CSLOs</a:t>
            </a:r>
          </a:p>
        </p:txBody>
      </p:sp>
      <p:sp>
        <p:nvSpPr>
          <p:cNvPr id="18" name="TextBox 17">
            <a:extLst>
              <a:ext uri="{FF2B5EF4-FFF2-40B4-BE49-F238E27FC236}">
                <a16:creationId xmlns:a16="http://schemas.microsoft.com/office/drawing/2014/main" id="{53404798-D93A-2749-AB5A-099F5C476FD9}"/>
              </a:ext>
            </a:extLst>
          </p:cNvPr>
          <p:cNvSpPr txBox="1"/>
          <p:nvPr/>
        </p:nvSpPr>
        <p:spPr>
          <a:xfrm>
            <a:off x="7924799" y="3592059"/>
            <a:ext cx="742122" cy="646331"/>
          </a:xfrm>
          <a:prstGeom prst="rect">
            <a:avLst/>
          </a:prstGeom>
          <a:noFill/>
        </p:spPr>
        <p:txBody>
          <a:bodyPr wrap="square" rtlCol="0">
            <a:spAutoFit/>
          </a:bodyPr>
          <a:lstStyle/>
          <a:p>
            <a:r>
              <a:rPr lang="en-US" sz="1200" dirty="0">
                <a:solidFill>
                  <a:srgbClr val="051D40"/>
                </a:solidFill>
              </a:rPr>
              <a:t>All mapped CSLOs</a:t>
            </a:r>
          </a:p>
        </p:txBody>
      </p:sp>
      <p:sp>
        <p:nvSpPr>
          <p:cNvPr id="19" name="TextBox 18">
            <a:extLst>
              <a:ext uri="{FF2B5EF4-FFF2-40B4-BE49-F238E27FC236}">
                <a16:creationId xmlns:a16="http://schemas.microsoft.com/office/drawing/2014/main" id="{B41A6048-37AC-EC4A-BAF1-68C3963F09DF}"/>
              </a:ext>
            </a:extLst>
          </p:cNvPr>
          <p:cNvSpPr txBox="1"/>
          <p:nvPr/>
        </p:nvSpPr>
        <p:spPr>
          <a:xfrm>
            <a:off x="7938050" y="5470553"/>
            <a:ext cx="742122" cy="646331"/>
          </a:xfrm>
          <a:prstGeom prst="rect">
            <a:avLst/>
          </a:prstGeom>
          <a:noFill/>
        </p:spPr>
        <p:txBody>
          <a:bodyPr wrap="square" rtlCol="0">
            <a:spAutoFit/>
          </a:bodyPr>
          <a:lstStyle/>
          <a:p>
            <a:r>
              <a:rPr lang="en-US" sz="1200" dirty="0">
                <a:solidFill>
                  <a:srgbClr val="051D40"/>
                </a:solidFill>
              </a:rPr>
              <a:t>All mapped CSLOs</a:t>
            </a:r>
          </a:p>
        </p:txBody>
      </p:sp>
    </p:spTree>
    <p:extLst>
      <p:ext uri="{BB962C8B-B14F-4D97-AF65-F5344CB8AC3E}">
        <p14:creationId xmlns:p14="http://schemas.microsoft.com/office/powerpoint/2010/main" val="2493989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CA2C6"/>
            </a:gs>
            <a:gs pos="89000">
              <a:srgbClr val="051D40">
                <a:lumMod val="100000"/>
              </a:srgb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FA70-A970-CC5A-6180-03DFB3348D60}"/>
              </a:ext>
            </a:extLst>
          </p:cNvPr>
          <p:cNvSpPr>
            <a:spLocks noGrp="1"/>
          </p:cNvSpPr>
          <p:nvPr>
            <p:ph type="title"/>
          </p:nvPr>
        </p:nvSpPr>
        <p:spPr>
          <a:xfrm>
            <a:off x="294691" y="318052"/>
            <a:ext cx="3574943" cy="5526157"/>
          </a:xfrm>
        </p:spPr>
        <p:txBody>
          <a:bodyPr>
            <a:normAutofit/>
          </a:bodyPr>
          <a:lstStyle/>
          <a:p>
            <a:r>
              <a:rPr lang="en-US" sz="4000" dirty="0">
                <a:solidFill>
                  <a:srgbClr val="D3AB0A"/>
                </a:solidFill>
              </a:rPr>
              <a:t>PSLO Tableau Dashboard </a:t>
            </a:r>
            <a:br>
              <a:rPr lang="en-US" sz="4000" dirty="0">
                <a:solidFill>
                  <a:srgbClr val="D3AB0A"/>
                </a:solidFill>
              </a:rPr>
            </a:br>
            <a:r>
              <a:rPr lang="en-US" sz="4000" dirty="0">
                <a:solidFill>
                  <a:srgbClr val="D3AB0A"/>
                </a:solidFill>
              </a:rPr>
              <a:t>– </a:t>
            </a:r>
            <a:br>
              <a:rPr lang="en-US" sz="4000" dirty="0">
                <a:solidFill>
                  <a:srgbClr val="D3AB0A"/>
                </a:solidFill>
              </a:rPr>
            </a:br>
            <a:r>
              <a:rPr lang="en-US" sz="4000" dirty="0">
                <a:solidFill>
                  <a:srgbClr val="D3AB0A"/>
                </a:solidFill>
              </a:rPr>
              <a:t>with CSLO to PSLO mapping &amp; disaggregation</a:t>
            </a:r>
          </a:p>
        </p:txBody>
      </p:sp>
      <p:pic>
        <p:nvPicPr>
          <p:cNvPr id="5" name="Picture 4">
            <a:extLst>
              <a:ext uri="{FF2B5EF4-FFF2-40B4-BE49-F238E27FC236}">
                <a16:creationId xmlns:a16="http://schemas.microsoft.com/office/drawing/2014/main" id="{E4E0C0CB-9057-CA19-8B76-B7B40B0F5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86" y="6368963"/>
            <a:ext cx="5704762" cy="409524"/>
          </a:xfrm>
          <a:prstGeom prst="rect">
            <a:avLst/>
          </a:prstGeom>
        </p:spPr>
      </p:pic>
      <p:pic>
        <p:nvPicPr>
          <p:cNvPr id="7" name="Content Placeholder 6">
            <a:extLst>
              <a:ext uri="{FF2B5EF4-FFF2-40B4-BE49-F238E27FC236}">
                <a16:creationId xmlns:a16="http://schemas.microsoft.com/office/drawing/2014/main" id="{5B4AD732-2E24-EE4A-8546-281342981B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2974" y="3336373"/>
            <a:ext cx="5058787" cy="2507836"/>
          </a:xfrm>
        </p:spPr>
      </p:pic>
      <p:pic>
        <p:nvPicPr>
          <p:cNvPr id="9" name="Picture 8" descr="Graphical user interface, application, Teams&#10;&#10;Description automatically generated">
            <a:extLst>
              <a:ext uri="{FF2B5EF4-FFF2-40B4-BE49-F238E27FC236}">
                <a16:creationId xmlns:a16="http://schemas.microsoft.com/office/drawing/2014/main" id="{87E2B459-D100-7542-BE46-1FBB7530C2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043" y="693667"/>
            <a:ext cx="5912372" cy="2507837"/>
          </a:xfrm>
          <a:prstGeom prst="rect">
            <a:avLst/>
          </a:prstGeom>
        </p:spPr>
      </p:pic>
      <p:sp>
        <p:nvSpPr>
          <p:cNvPr id="20" name="TextBox 19">
            <a:extLst>
              <a:ext uri="{FF2B5EF4-FFF2-40B4-BE49-F238E27FC236}">
                <a16:creationId xmlns:a16="http://schemas.microsoft.com/office/drawing/2014/main" id="{020E0A48-0442-BD40-98BC-F49337981F6A}"/>
              </a:ext>
            </a:extLst>
          </p:cNvPr>
          <p:cNvSpPr txBox="1"/>
          <p:nvPr/>
        </p:nvSpPr>
        <p:spPr>
          <a:xfrm>
            <a:off x="5731043" y="318052"/>
            <a:ext cx="3485322" cy="375615"/>
          </a:xfrm>
          <a:prstGeom prst="rect">
            <a:avLst/>
          </a:prstGeom>
          <a:noFill/>
        </p:spPr>
        <p:txBody>
          <a:bodyPr wrap="square" rtlCol="0">
            <a:spAutoFit/>
          </a:bodyPr>
          <a:lstStyle/>
          <a:p>
            <a:r>
              <a:rPr lang="en-US" dirty="0">
                <a:solidFill>
                  <a:srgbClr val="D3AB0A"/>
                </a:solidFill>
              </a:rPr>
              <a:t>PSLO2 by race/ethnicity</a:t>
            </a:r>
          </a:p>
        </p:txBody>
      </p:sp>
      <p:sp>
        <p:nvSpPr>
          <p:cNvPr id="21" name="TextBox 20">
            <a:extLst>
              <a:ext uri="{FF2B5EF4-FFF2-40B4-BE49-F238E27FC236}">
                <a16:creationId xmlns:a16="http://schemas.microsoft.com/office/drawing/2014/main" id="{72606C88-559D-364D-8906-23E6D8F05588}"/>
              </a:ext>
            </a:extLst>
          </p:cNvPr>
          <p:cNvSpPr txBox="1"/>
          <p:nvPr/>
        </p:nvSpPr>
        <p:spPr>
          <a:xfrm>
            <a:off x="8209722" y="5844209"/>
            <a:ext cx="3485322" cy="375615"/>
          </a:xfrm>
          <a:prstGeom prst="rect">
            <a:avLst/>
          </a:prstGeom>
          <a:noFill/>
        </p:spPr>
        <p:txBody>
          <a:bodyPr wrap="square" rtlCol="0">
            <a:spAutoFit/>
          </a:bodyPr>
          <a:lstStyle/>
          <a:p>
            <a:r>
              <a:rPr lang="en-US" dirty="0">
                <a:solidFill>
                  <a:srgbClr val="D3AB0A"/>
                </a:solidFill>
              </a:rPr>
              <a:t>PSLO3 by gender</a:t>
            </a:r>
          </a:p>
        </p:txBody>
      </p:sp>
    </p:spTree>
    <p:extLst>
      <p:ext uri="{BB962C8B-B14F-4D97-AF65-F5344CB8AC3E}">
        <p14:creationId xmlns:p14="http://schemas.microsoft.com/office/powerpoint/2010/main" val="254844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872D-8D1B-8CA3-9F8E-F7CF8AFCD66C}"/>
              </a:ext>
            </a:extLst>
          </p:cNvPr>
          <p:cNvSpPr>
            <a:spLocks noGrp="1"/>
          </p:cNvSpPr>
          <p:nvPr>
            <p:ph type="title"/>
          </p:nvPr>
        </p:nvSpPr>
        <p:spPr>
          <a:xfrm>
            <a:off x="838200" y="18255"/>
            <a:ext cx="10515600" cy="1325563"/>
          </a:xfrm>
        </p:spPr>
        <p:txBody>
          <a:bodyPr/>
          <a:lstStyle/>
          <a:p>
            <a:pPr algn="ctr"/>
            <a:r>
              <a:rPr lang="en-US" dirty="0">
                <a:solidFill>
                  <a:srgbClr val="D3AB0A"/>
                </a:solidFill>
              </a:rPr>
              <a:t>PSLO Analysis &amp; Action Guide</a:t>
            </a:r>
          </a:p>
        </p:txBody>
      </p:sp>
      <p:sp>
        <p:nvSpPr>
          <p:cNvPr id="4" name="Right Triangle 3">
            <a:extLst>
              <a:ext uri="{FF2B5EF4-FFF2-40B4-BE49-F238E27FC236}">
                <a16:creationId xmlns:a16="http://schemas.microsoft.com/office/drawing/2014/main" id="{AB3169E0-4D10-C619-E391-3DDF887A7838}"/>
              </a:ext>
            </a:extLst>
          </p:cNvPr>
          <p:cNvSpPr/>
          <p:nvPr/>
        </p:nvSpPr>
        <p:spPr>
          <a:xfrm>
            <a:off x="0" y="5289452"/>
            <a:ext cx="1554480" cy="1554480"/>
          </a:xfrm>
          <a:prstGeom prst="rtTriangle">
            <a:avLst/>
          </a:prstGeom>
          <a:solidFill>
            <a:srgbClr val="D3AB0A"/>
          </a:solidFill>
          <a:ln>
            <a:solidFill>
              <a:srgbClr val="FFD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AB0A"/>
              </a:solidFill>
            </a:endParaRPr>
          </a:p>
        </p:txBody>
      </p:sp>
      <p:pic>
        <p:nvPicPr>
          <p:cNvPr id="7" name="Picture 6">
            <a:extLst>
              <a:ext uri="{FF2B5EF4-FFF2-40B4-BE49-F238E27FC236}">
                <a16:creationId xmlns:a16="http://schemas.microsoft.com/office/drawing/2014/main" id="{80D2144E-5BB5-0078-826B-FB1EFA5D1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067" y="6430221"/>
            <a:ext cx="5704762" cy="409524"/>
          </a:xfrm>
          <a:prstGeom prst="rect">
            <a:avLst/>
          </a:prstGeom>
        </p:spPr>
      </p:pic>
      <p:sp>
        <p:nvSpPr>
          <p:cNvPr id="9" name="Right Triangle 8">
            <a:extLst>
              <a:ext uri="{FF2B5EF4-FFF2-40B4-BE49-F238E27FC236}">
                <a16:creationId xmlns:a16="http://schemas.microsoft.com/office/drawing/2014/main" id="{3DD3E952-5F07-0478-891E-2D1A0FAD622C}"/>
              </a:ext>
            </a:extLst>
          </p:cNvPr>
          <p:cNvSpPr/>
          <p:nvPr/>
        </p:nvSpPr>
        <p:spPr>
          <a:xfrm flipH="1">
            <a:off x="10637520" y="5289452"/>
            <a:ext cx="1554480" cy="1554480"/>
          </a:xfrm>
          <a:prstGeom prst="rtTriangle">
            <a:avLst/>
          </a:prstGeom>
          <a:solidFill>
            <a:srgbClr val="D3AB0A"/>
          </a:solidFill>
          <a:ln>
            <a:solidFill>
              <a:srgbClr val="FFD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AB0A"/>
              </a:solidFill>
            </a:endParaRPr>
          </a:p>
        </p:txBody>
      </p:sp>
      <p:pic>
        <p:nvPicPr>
          <p:cNvPr id="8" name="Content Placeholder 7">
            <a:extLst>
              <a:ext uri="{FF2B5EF4-FFF2-40B4-BE49-F238E27FC236}">
                <a16:creationId xmlns:a16="http://schemas.microsoft.com/office/drawing/2014/main" id="{58E44BF7-3E82-FA40-A85F-889F6B255B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4051" y="1009655"/>
            <a:ext cx="8123898" cy="5229360"/>
          </a:xfrm>
        </p:spPr>
      </p:pic>
    </p:spTree>
    <p:extLst>
      <p:ext uri="{BB962C8B-B14F-4D97-AF65-F5344CB8AC3E}">
        <p14:creationId xmlns:p14="http://schemas.microsoft.com/office/powerpoint/2010/main" val="1360145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CA2C6"/>
            </a:gs>
            <a:gs pos="89000">
              <a:srgbClr val="051D40">
                <a:lumMod val="100000"/>
              </a:srgb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FA70-A970-CC5A-6180-03DFB3348D60}"/>
              </a:ext>
            </a:extLst>
          </p:cNvPr>
          <p:cNvSpPr>
            <a:spLocks noGrp="1"/>
          </p:cNvSpPr>
          <p:nvPr>
            <p:ph type="title"/>
          </p:nvPr>
        </p:nvSpPr>
        <p:spPr>
          <a:xfrm>
            <a:off x="135835" y="92895"/>
            <a:ext cx="10515600" cy="1325563"/>
          </a:xfrm>
        </p:spPr>
        <p:txBody>
          <a:bodyPr/>
          <a:lstStyle/>
          <a:p>
            <a:r>
              <a:rPr lang="en-US" dirty="0">
                <a:solidFill>
                  <a:srgbClr val="D3AB0A"/>
                </a:solidFill>
              </a:rPr>
              <a:t>ISLO Tableau Dashboard</a:t>
            </a:r>
          </a:p>
        </p:txBody>
      </p:sp>
      <p:pic>
        <p:nvPicPr>
          <p:cNvPr id="5" name="Picture 4">
            <a:extLst>
              <a:ext uri="{FF2B5EF4-FFF2-40B4-BE49-F238E27FC236}">
                <a16:creationId xmlns:a16="http://schemas.microsoft.com/office/drawing/2014/main" id="{E4E0C0CB-9057-CA19-8B76-B7B40B0F5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7238" y="92895"/>
            <a:ext cx="5704762" cy="409524"/>
          </a:xfrm>
          <a:prstGeom prst="rect">
            <a:avLst/>
          </a:prstGeom>
        </p:spPr>
      </p:pic>
      <p:pic>
        <p:nvPicPr>
          <p:cNvPr id="10" name="Content Placeholder 9" descr="Table&#10;&#10;Description automatically generated">
            <a:extLst>
              <a:ext uri="{FF2B5EF4-FFF2-40B4-BE49-F238E27FC236}">
                <a16:creationId xmlns:a16="http://schemas.microsoft.com/office/drawing/2014/main" id="{C3C56528-092B-A04E-AF5F-D911C6FE14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0279" y="1418458"/>
            <a:ext cx="6047358" cy="5031290"/>
          </a:xfrm>
        </p:spPr>
      </p:pic>
      <p:sp>
        <p:nvSpPr>
          <p:cNvPr id="11" name="TextBox 10">
            <a:extLst>
              <a:ext uri="{FF2B5EF4-FFF2-40B4-BE49-F238E27FC236}">
                <a16:creationId xmlns:a16="http://schemas.microsoft.com/office/drawing/2014/main" id="{B1378CCD-9BA1-AF49-B9EE-6C4E227C4CD0}"/>
              </a:ext>
            </a:extLst>
          </p:cNvPr>
          <p:cNvSpPr txBox="1"/>
          <p:nvPr/>
        </p:nvSpPr>
        <p:spPr>
          <a:xfrm>
            <a:off x="9422295" y="4248921"/>
            <a:ext cx="2676939" cy="369332"/>
          </a:xfrm>
          <a:prstGeom prst="rect">
            <a:avLst/>
          </a:prstGeom>
          <a:noFill/>
        </p:spPr>
        <p:txBody>
          <a:bodyPr wrap="square" rtlCol="0">
            <a:spAutoFit/>
          </a:bodyPr>
          <a:lstStyle/>
          <a:p>
            <a:r>
              <a:rPr lang="en-US" dirty="0">
                <a:solidFill>
                  <a:srgbClr val="D3AB0A"/>
                </a:solidFill>
              </a:rPr>
              <a:t>Average assessment score</a:t>
            </a:r>
          </a:p>
        </p:txBody>
      </p:sp>
      <p:cxnSp>
        <p:nvCxnSpPr>
          <p:cNvPr id="12" name="Straight Arrow Connector 11">
            <a:extLst>
              <a:ext uri="{FF2B5EF4-FFF2-40B4-BE49-F238E27FC236}">
                <a16:creationId xmlns:a16="http://schemas.microsoft.com/office/drawing/2014/main" id="{931E741A-9744-3F45-8C14-14B45A688304}"/>
              </a:ext>
            </a:extLst>
          </p:cNvPr>
          <p:cNvCxnSpPr>
            <a:cxnSpLocks/>
          </p:cNvCxnSpPr>
          <p:nvPr/>
        </p:nvCxnSpPr>
        <p:spPr>
          <a:xfrm flipH="1" flipV="1">
            <a:off x="9422296" y="3670852"/>
            <a:ext cx="1406127" cy="553825"/>
          </a:xfrm>
          <a:prstGeom prst="straightConnector1">
            <a:avLst/>
          </a:prstGeom>
          <a:ln w="31750">
            <a:solidFill>
              <a:srgbClr val="D3AB0A"/>
            </a:solidFill>
            <a:tailEnd type="triangle"/>
          </a:ln>
        </p:spPr>
        <p:style>
          <a:lnRef idx="1">
            <a:schemeClr val="accent4"/>
          </a:lnRef>
          <a:fillRef idx="0">
            <a:schemeClr val="accent4"/>
          </a:fillRef>
          <a:effectRef idx="0">
            <a:schemeClr val="accent4"/>
          </a:effectRef>
          <a:fontRef idx="minor">
            <a:schemeClr val="tx1"/>
          </a:fontRef>
        </p:style>
      </p:cxnSp>
      <p:sp>
        <p:nvSpPr>
          <p:cNvPr id="14" name="Left Brace 13">
            <a:extLst>
              <a:ext uri="{FF2B5EF4-FFF2-40B4-BE49-F238E27FC236}">
                <a16:creationId xmlns:a16="http://schemas.microsoft.com/office/drawing/2014/main" id="{7AF24F48-A92A-E049-9B40-1B031F83C521}"/>
              </a:ext>
            </a:extLst>
          </p:cNvPr>
          <p:cNvSpPr/>
          <p:nvPr/>
        </p:nvSpPr>
        <p:spPr>
          <a:xfrm>
            <a:off x="3008242" y="5102087"/>
            <a:ext cx="159027" cy="1347661"/>
          </a:xfrm>
          <a:prstGeom prst="leftBrace">
            <a:avLst/>
          </a:prstGeom>
          <a:ln w="31750">
            <a:solidFill>
              <a:srgbClr val="D3AB0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C9B05842-172E-6A47-B0C3-B424B5FD0D6B}"/>
              </a:ext>
            </a:extLst>
          </p:cNvPr>
          <p:cNvSpPr txBox="1"/>
          <p:nvPr/>
        </p:nvSpPr>
        <p:spPr>
          <a:xfrm>
            <a:off x="463826" y="5591251"/>
            <a:ext cx="2676939" cy="646331"/>
          </a:xfrm>
          <a:prstGeom prst="rect">
            <a:avLst/>
          </a:prstGeom>
          <a:noFill/>
        </p:spPr>
        <p:txBody>
          <a:bodyPr wrap="square" rtlCol="0">
            <a:spAutoFit/>
          </a:bodyPr>
          <a:lstStyle/>
          <a:p>
            <a:r>
              <a:rPr lang="en-US" dirty="0">
                <a:solidFill>
                  <a:srgbClr val="D3AB0A"/>
                </a:solidFill>
              </a:rPr>
              <a:t>Rubric results </a:t>
            </a:r>
          </a:p>
          <a:p>
            <a:r>
              <a:rPr lang="en-US" dirty="0">
                <a:solidFill>
                  <a:srgbClr val="D3AB0A"/>
                </a:solidFill>
              </a:rPr>
              <a:t>by unit completion</a:t>
            </a:r>
          </a:p>
        </p:txBody>
      </p:sp>
      <p:sp>
        <p:nvSpPr>
          <p:cNvPr id="16" name="TextBox 15">
            <a:extLst>
              <a:ext uri="{FF2B5EF4-FFF2-40B4-BE49-F238E27FC236}">
                <a16:creationId xmlns:a16="http://schemas.microsoft.com/office/drawing/2014/main" id="{1DD96735-3F97-624B-8F12-E07FFD12BB6A}"/>
              </a:ext>
            </a:extLst>
          </p:cNvPr>
          <p:cNvSpPr txBox="1"/>
          <p:nvPr/>
        </p:nvSpPr>
        <p:spPr>
          <a:xfrm>
            <a:off x="7448420" y="1024882"/>
            <a:ext cx="2676939" cy="369332"/>
          </a:xfrm>
          <a:prstGeom prst="rect">
            <a:avLst/>
          </a:prstGeom>
          <a:noFill/>
        </p:spPr>
        <p:txBody>
          <a:bodyPr wrap="square" rtlCol="0">
            <a:spAutoFit/>
          </a:bodyPr>
          <a:lstStyle/>
          <a:p>
            <a:r>
              <a:rPr lang="en-US" dirty="0">
                <a:solidFill>
                  <a:srgbClr val="D3AB0A"/>
                </a:solidFill>
              </a:rPr>
              <a:t>Participants</a:t>
            </a:r>
          </a:p>
        </p:txBody>
      </p:sp>
      <p:cxnSp>
        <p:nvCxnSpPr>
          <p:cNvPr id="17" name="Straight Arrow Connector 16">
            <a:extLst>
              <a:ext uri="{FF2B5EF4-FFF2-40B4-BE49-F238E27FC236}">
                <a16:creationId xmlns:a16="http://schemas.microsoft.com/office/drawing/2014/main" id="{D7A175C2-3A0A-E647-BBDB-BCDB6E6CAECD}"/>
              </a:ext>
            </a:extLst>
          </p:cNvPr>
          <p:cNvCxnSpPr>
            <a:cxnSpLocks/>
          </p:cNvCxnSpPr>
          <p:nvPr/>
        </p:nvCxnSpPr>
        <p:spPr>
          <a:xfrm flipH="1">
            <a:off x="7129670" y="1209548"/>
            <a:ext cx="372457" cy="1805248"/>
          </a:xfrm>
          <a:prstGeom prst="straightConnector1">
            <a:avLst/>
          </a:prstGeom>
          <a:ln w="31750">
            <a:solidFill>
              <a:srgbClr val="D3AB0A"/>
            </a:solidFill>
            <a:tailEnd type="triangle"/>
          </a:ln>
        </p:spPr>
        <p:style>
          <a:lnRef idx="1">
            <a:schemeClr val="accent4"/>
          </a:lnRef>
          <a:fillRef idx="0">
            <a:schemeClr val="accent4"/>
          </a:fillRef>
          <a:effectRef idx="0">
            <a:schemeClr val="accent4"/>
          </a:effectRef>
          <a:fontRef idx="minor">
            <a:schemeClr val="tx1"/>
          </a:fontRef>
        </p:style>
      </p:cxnSp>
      <p:cxnSp>
        <p:nvCxnSpPr>
          <p:cNvPr id="19" name="Straight Arrow Connector 18">
            <a:extLst>
              <a:ext uri="{FF2B5EF4-FFF2-40B4-BE49-F238E27FC236}">
                <a16:creationId xmlns:a16="http://schemas.microsoft.com/office/drawing/2014/main" id="{DDD4B094-3473-1F49-9B89-A0C74DB68F22}"/>
              </a:ext>
            </a:extLst>
          </p:cNvPr>
          <p:cNvCxnSpPr>
            <a:cxnSpLocks/>
          </p:cNvCxnSpPr>
          <p:nvPr/>
        </p:nvCxnSpPr>
        <p:spPr>
          <a:xfrm>
            <a:off x="2121047" y="5775917"/>
            <a:ext cx="834188" cy="0"/>
          </a:xfrm>
          <a:prstGeom prst="straightConnector1">
            <a:avLst/>
          </a:prstGeom>
          <a:ln w="31750">
            <a:solidFill>
              <a:srgbClr val="D3AB0A"/>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0499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CA2C6"/>
            </a:gs>
            <a:gs pos="89000">
              <a:srgbClr val="051D40">
                <a:lumMod val="100000"/>
              </a:srgb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FA70-A970-CC5A-6180-03DFB3348D60}"/>
              </a:ext>
            </a:extLst>
          </p:cNvPr>
          <p:cNvSpPr>
            <a:spLocks noGrp="1"/>
          </p:cNvSpPr>
          <p:nvPr>
            <p:ph type="title"/>
          </p:nvPr>
        </p:nvSpPr>
        <p:spPr/>
        <p:txBody>
          <a:bodyPr/>
          <a:lstStyle/>
          <a:p>
            <a:pPr algn="ctr"/>
            <a:r>
              <a:rPr lang="en-US" dirty="0">
                <a:solidFill>
                  <a:srgbClr val="D3AB0A"/>
                </a:solidFill>
              </a:rPr>
              <a:t>ISLO Tableau Dashboard - Disaggregation</a:t>
            </a:r>
          </a:p>
        </p:txBody>
      </p:sp>
      <p:sp>
        <p:nvSpPr>
          <p:cNvPr id="8" name="Text Placeholder 7">
            <a:extLst>
              <a:ext uri="{FF2B5EF4-FFF2-40B4-BE49-F238E27FC236}">
                <a16:creationId xmlns:a16="http://schemas.microsoft.com/office/drawing/2014/main" id="{862EFF1E-AC41-144A-8636-039BE2789F19}"/>
              </a:ext>
            </a:extLst>
          </p:cNvPr>
          <p:cNvSpPr>
            <a:spLocks noGrp="1"/>
          </p:cNvSpPr>
          <p:nvPr>
            <p:ph type="body" idx="1"/>
          </p:nvPr>
        </p:nvSpPr>
        <p:spPr/>
        <p:txBody>
          <a:bodyPr/>
          <a:lstStyle/>
          <a:p>
            <a:r>
              <a:rPr lang="en-US" dirty="0">
                <a:solidFill>
                  <a:srgbClr val="D3AB0A"/>
                </a:solidFill>
              </a:rPr>
              <a:t>Race/Ethnicity</a:t>
            </a:r>
          </a:p>
        </p:txBody>
      </p:sp>
      <p:pic>
        <p:nvPicPr>
          <p:cNvPr id="7" name="Content Placeholder 6" descr="Chart, treemap chart&#10;&#10;Description automatically generated">
            <a:extLst>
              <a:ext uri="{FF2B5EF4-FFF2-40B4-BE49-F238E27FC236}">
                <a16:creationId xmlns:a16="http://schemas.microsoft.com/office/drawing/2014/main" id="{65B7CFEA-C985-4A4B-B4C6-1C2EE9EEC42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53198" y="2505075"/>
            <a:ext cx="4730966" cy="3684588"/>
          </a:xfrm>
        </p:spPr>
      </p:pic>
      <p:sp>
        <p:nvSpPr>
          <p:cNvPr id="9" name="Text Placeholder 8">
            <a:extLst>
              <a:ext uri="{FF2B5EF4-FFF2-40B4-BE49-F238E27FC236}">
                <a16:creationId xmlns:a16="http://schemas.microsoft.com/office/drawing/2014/main" id="{A4C42FB6-2ED6-3341-A643-563790FF0ED2}"/>
              </a:ext>
            </a:extLst>
          </p:cNvPr>
          <p:cNvSpPr>
            <a:spLocks noGrp="1"/>
          </p:cNvSpPr>
          <p:nvPr>
            <p:ph type="body" sz="quarter" idx="3"/>
          </p:nvPr>
        </p:nvSpPr>
        <p:spPr/>
        <p:txBody>
          <a:bodyPr/>
          <a:lstStyle/>
          <a:p>
            <a:r>
              <a:rPr lang="en-US" dirty="0">
                <a:solidFill>
                  <a:srgbClr val="D3AB0A"/>
                </a:solidFill>
              </a:rPr>
              <a:t>Gender</a:t>
            </a:r>
          </a:p>
        </p:txBody>
      </p:sp>
      <p:pic>
        <p:nvPicPr>
          <p:cNvPr id="17" name="Content Placeholder 16" descr="Chart, table, treemap chart&#10;&#10;Description automatically generated">
            <a:extLst>
              <a:ext uri="{FF2B5EF4-FFF2-40B4-BE49-F238E27FC236}">
                <a16:creationId xmlns:a16="http://schemas.microsoft.com/office/drawing/2014/main" id="{FB9EDEF6-88DF-2647-BC71-FE56C3C8ED1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36831" y="2505075"/>
            <a:ext cx="4653926" cy="3684588"/>
          </a:xfrm>
        </p:spPr>
      </p:pic>
      <p:pic>
        <p:nvPicPr>
          <p:cNvPr id="5" name="Picture 4">
            <a:extLst>
              <a:ext uri="{FF2B5EF4-FFF2-40B4-BE49-F238E27FC236}">
                <a16:creationId xmlns:a16="http://schemas.microsoft.com/office/drawing/2014/main" id="{E4E0C0CB-9057-CA19-8B76-B7B40B0F50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194" y="6421281"/>
            <a:ext cx="5704762" cy="409524"/>
          </a:xfrm>
          <a:prstGeom prst="rect">
            <a:avLst/>
          </a:prstGeom>
        </p:spPr>
      </p:pic>
    </p:spTree>
    <p:extLst>
      <p:ext uri="{BB962C8B-B14F-4D97-AF65-F5344CB8AC3E}">
        <p14:creationId xmlns:p14="http://schemas.microsoft.com/office/powerpoint/2010/main" val="4154044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872D-8D1B-8CA3-9F8E-F7CF8AFCD66C}"/>
              </a:ext>
            </a:extLst>
          </p:cNvPr>
          <p:cNvSpPr>
            <a:spLocks noGrp="1"/>
          </p:cNvSpPr>
          <p:nvPr>
            <p:ph type="title"/>
          </p:nvPr>
        </p:nvSpPr>
        <p:spPr>
          <a:xfrm>
            <a:off x="838200" y="18255"/>
            <a:ext cx="10515600" cy="1325563"/>
          </a:xfrm>
        </p:spPr>
        <p:txBody>
          <a:bodyPr/>
          <a:lstStyle/>
          <a:p>
            <a:pPr algn="ctr"/>
            <a:r>
              <a:rPr lang="en-US" dirty="0">
                <a:solidFill>
                  <a:srgbClr val="D3AB0A"/>
                </a:solidFill>
              </a:rPr>
              <a:t>ISLO Analysis &amp; Action Guide</a:t>
            </a:r>
          </a:p>
        </p:txBody>
      </p:sp>
      <p:sp>
        <p:nvSpPr>
          <p:cNvPr id="4" name="Right Triangle 3">
            <a:extLst>
              <a:ext uri="{FF2B5EF4-FFF2-40B4-BE49-F238E27FC236}">
                <a16:creationId xmlns:a16="http://schemas.microsoft.com/office/drawing/2014/main" id="{AB3169E0-4D10-C619-E391-3DDF887A7838}"/>
              </a:ext>
            </a:extLst>
          </p:cNvPr>
          <p:cNvSpPr/>
          <p:nvPr/>
        </p:nvSpPr>
        <p:spPr>
          <a:xfrm>
            <a:off x="0" y="5289452"/>
            <a:ext cx="1554480" cy="1554480"/>
          </a:xfrm>
          <a:prstGeom prst="rtTriangle">
            <a:avLst/>
          </a:prstGeom>
          <a:solidFill>
            <a:srgbClr val="D3AB0A"/>
          </a:solidFill>
          <a:ln>
            <a:solidFill>
              <a:srgbClr val="FFD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AB0A"/>
              </a:solidFill>
            </a:endParaRPr>
          </a:p>
        </p:txBody>
      </p:sp>
      <p:pic>
        <p:nvPicPr>
          <p:cNvPr id="7" name="Picture 6">
            <a:extLst>
              <a:ext uri="{FF2B5EF4-FFF2-40B4-BE49-F238E27FC236}">
                <a16:creationId xmlns:a16="http://schemas.microsoft.com/office/drawing/2014/main" id="{80D2144E-5BB5-0078-826B-FB1EFA5D1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067" y="6430221"/>
            <a:ext cx="5704762" cy="409524"/>
          </a:xfrm>
          <a:prstGeom prst="rect">
            <a:avLst/>
          </a:prstGeom>
        </p:spPr>
      </p:pic>
      <p:sp>
        <p:nvSpPr>
          <p:cNvPr id="9" name="Right Triangle 8">
            <a:extLst>
              <a:ext uri="{FF2B5EF4-FFF2-40B4-BE49-F238E27FC236}">
                <a16:creationId xmlns:a16="http://schemas.microsoft.com/office/drawing/2014/main" id="{3DD3E952-5F07-0478-891E-2D1A0FAD622C}"/>
              </a:ext>
            </a:extLst>
          </p:cNvPr>
          <p:cNvSpPr/>
          <p:nvPr/>
        </p:nvSpPr>
        <p:spPr>
          <a:xfrm flipH="1">
            <a:off x="10637520" y="5289452"/>
            <a:ext cx="1554480" cy="1554480"/>
          </a:xfrm>
          <a:prstGeom prst="rtTriangle">
            <a:avLst/>
          </a:prstGeom>
          <a:solidFill>
            <a:srgbClr val="D3AB0A"/>
          </a:solidFill>
          <a:ln>
            <a:solidFill>
              <a:srgbClr val="FFD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AB0A"/>
              </a:solidFill>
            </a:endParaRPr>
          </a:p>
        </p:txBody>
      </p:sp>
      <p:pic>
        <p:nvPicPr>
          <p:cNvPr id="10" name="Content Placeholder 9" descr="Graphical user interface, text, application, Word, email&#10;&#10;Description automatically generated">
            <a:extLst>
              <a:ext uri="{FF2B5EF4-FFF2-40B4-BE49-F238E27FC236}">
                <a16:creationId xmlns:a16="http://schemas.microsoft.com/office/drawing/2014/main" id="{C54D7F99-9F94-5843-8984-466CA15B94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0458" y="1020001"/>
            <a:ext cx="8211084" cy="5276232"/>
          </a:xfrm>
        </p:spPr>
      </p:pic>
    </p:spTree>
    <p:extLst>
      <p:ext uri="{BB962C8B-B14F-4D97-AF65-F5344CB8AC3E}">
        <p14:creationId xmlns:p14="http://schemas.microsoft.com/office/powerpoint/2010/main" val="3693710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8BE54B-3EBC-934A-4791-DE61F4AF4A5F}"/>
              </a:ext>
            </a:extLst>
          </p:cNvPr>
          <p:cNvSpPr/>
          <p:nvPr/>
        </p:nvSpPr>
        <p:spPr>
          <a:xfrm>
            <a:off x="4038320" y="529046"/>
            <a:ext cx="4115357"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rgbClr val="D3AB0A"/>
                </a:solidFill>
                <a:effectLst/>
              </a:rPr>
              <a:t>Questions?</a:t>
            </a:r>
          </a:p>
        </p:txBody>
      </p:sp>
      <p:pic>
        <p:nvPicPr>
          <p:cNvPr id="9" name="Picture 8" descr="Graphical user interface, text&#10;&#10;Description automatically generated with medium confidence">
            <a:extLst>
              <a:ext uri="{FF2B5EF4-FFF2-40B4-BE49-F238E27FC236}">
                <a16:creationId xmlns:a16="http://schemas.microsoft.com/office/drawing/2014/main" id="{63EAA930-F583-A9B6-9321-12FEA905D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719" y="3429000"/>
            <a:ext cx="6766560" cy="2899954"/>
          </a:xfrm>
          <a:prstGeom prst="rect">
            <a:avLst/>
          </a:prstGeom>
        </p:spPr>
      </p:pic>
      <p:sp>
        <p:nvSpPr>
          <p:cNvPr id="2" name="TextBox 1">
            <a:extLst>
              <a:ext uri="{FF2B5EF4-FFF2-40B4-BE49-F238E27FC236}">
                <a16:creationId xmlns:a16="http://schemas.microsoft.com/office/drawing/2014/main" id="{ED6C9474-C56D-8C47-A7C5-3C5A803C7C3A}"/>
              </a:ext>
            </a:extLst>
          </p:cNvPr>
          <p:cNvSpPr txBox="1"/>
          <p:nvPr/>
        </p:nvSpPr>
        <p:spPr>
          <a:xfrm>
            <a:off x="3259346" y="2071016"/>
            <a:ext cx="5673304" cy="1477328"/>
          </a:xfrm>
          <a:prstGeom prst="rect">
            <a:avLst/>
          </a:prstGeom>
          <a:noFill/>
        </p:spPr>
        <p:txBody>
          <a:bodyPr wrap="square" rtlCol="0">
            <a:spAutoFit/>
          </a:bodyPr>
          <a:lstStyle/>
          <a:p>
            <a:pPr algn="ctr"/>
            <a:r>
              <a:rPr lang="en-US" dirty="0">
                <a:solidFill>
                  <a:schemeClr val="bg1"/>
                </a:solidFill>
              </a:rPr>
              <a:t>Trisha Wilging</a:t>
            </a:r>
          </a:p>
          <a:p>
            <a:pPr algn="ctr"/>
            <a:r>
              <a:rPr lang="en-US" dirty="0">
                <a:solidFill>
                  <a:schemeClr val="bg1"/>
                </a:solidFill>
              </a:rPr>
              <a:t>SLO Coordinator – Long Beach City College</a:t>
            </a:r>
          </a:p>
          <a:p>
            <a:pPr algn="ctr"/>
            <a:r>
              <a:rPr lang="en-US" dirty="0">
                <a:solidFill>
                  <a:schemeClr val="bg1"/>
                </a:solidFill>
                <a:hlinkClick r:id="rId3"/>
              </a:rPr>
              <a:t>https://www.lbcc.edu/student-learning-outcomes</a:t>
            </a:r>
            <a:endParaRPr lang="en-US" dirty="0">
              <a:solidFill>
                <a:schemeClr val="bg1"/>
              </a:solidFill>
            </a:endParaRPr>
          </a:p>
          <a:p>
            <a:pPr algn="ctr"/>
            <a:r>
              <a:rPr lang="en-US" dirty="0">
                <a:solidFill>
                  <a:schemeClr val="bg1"/>
                </a:solidFill>
              </a:rPr>
              <a:t>twilging@lbcc.edu</a:t>
            </a:r>
          </a:p>
          <a:p>
            <a:pPr algn="ctr"/>
            <a:endParaRPr lang="en-US" dirty="0">
              <a:solidFill>
                <a:schemeClr val="bg1"/>
              </a:solidFill>
            </a:endParaRPr>
          </a:p>
        </p:txBody>
      </p:sp>
    </p:spTree>
    <p:extLst>
      <p:ext uri="{BB962C8B-B14F-4D97-AF65-F5344CB8AC3E}">
        <p14:creationId xmlns:p14="http://schemas.microsoft.com/office/powerpoint/2010/main" val="141142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872D-8D1B-8CA3-9F8E-F7CF8AFCD66C}"/>
              </a:ext>
            </a:extLst>
          </p:cNvPr>
          <p:cNvSpPr>
            <a:spLocks noGrp="1"/>
          </p:cNvSpPr>
          <p:nvPr>
            <p:ph type="title"/>
          </p:nvPr>
        </p:nvSpPr>
        <p:spPr/>
        <p:txBody>
          <a:bodyPr/>
          <a:lstStyle/>
          <a:p>
            <a:r>
              <a:rPr lang="en-US" dirty="0">
                <a:solidFill>
                  <a:srgbClr val="D3AB0A"/>
                </a:solidFill>
              </a:rPr>
              <a:t>Step 5: Data Analysis</a:t>
            </a:r>
          </a:p>
        </p:txBody>
      </p:sp>
      <p:sp>
        <p:nvSpPr>
          <p:cNvPr id="3" name="Content Placeholder 2">
            <a:extLst>
              <a:ext uri="{FF2B5EF4-FFF2-40B4-BE49-F238E27FC236}">
                <a16:creationId xmlns:a16="http://schemas.microsoft.com/office/drawing/2014/main" id="{8A35DA7F-9A5D-3577-348F-8EA700B2588A}"/>
              </a:ext>
            </a:extLst>
          </p:cNvPr>
          <p:cNvSpPr>
            <a:spLocks noGrp="1"/>
          </p:cNvSpPr>
          <p:nvPr>
            <p:ph idx="1"/>
          </p:nvPr>
        </p:nvSpPr>
        <p:spPr/>
        <p:txBody>
          <a:bodyPr>
            <a:normAutofit fontScale="92500" lnSpcReduction="10000"/>
          </a:bodyPr>
          <a:lstStyle/>
          <a:p>
            <a:r>
              <a:rPr lang="en-US" dirty="0">
                <a:solidFill>
                  <a:schemeClr val="bg1"/>
                </a:solidFill>
              </a:rPr>
              <a:t>Last year, LBCC was in our “assessment” year within our SLO Cycle. We focused a lot on developing/building robust assessments to obtain instructionally meaningful results. </a:t>
            </a:r>
          </a:p>
          <a:p>
            <a:pPr marL="0" indent="0">
              <a:buNone/>
            </a:pPr>
            <a:endParaRPr lang="en-US" dirty="0">
              <a:solidFill>
                <a:schemeClr val="bg1"/>
              </a:solidFill>
            </a:endParaRPr>
          </a:p>
          <a:p>
            <a:r>
              <a:rPr lang="en-US" dirty="0">
                <a:solidFill>
                  <a:schemeClr val="bg1"/>
                </a:solidFill>
              </a:rPr>
              <a:t>All results of assessment are collected on Canvas.</a:t>
            </a:r>
          </a:p>
          <a:p>
            <a:pPr marL="0" indent="0">
              <a:buNone/>
            </a:pPr>
            <a:endParaRPr lang="en-US" dirty="0">
              <a:solidFill>
                <a:schemeClr val="bg1"/>
              </a:solidFill>
            </a:endParaRPr>
          </a:p>
          <a:p>
            <a:r>
              <a:rPr lang="en-US" dirty="0">
                <a:solidFill>
                  <a:schemeClr val="bg1"/>
                </a:solidFill>
              </a:rPr>
              <a:t>Two years ago, and again this year, visualized results data (in Tableau) allow our faculty to see areas of student weakness and strength.</a:t>
            </a:r>
          </a:p>
          <a:p>
            <a:pPr lvl="1"/>
            <a:r>
              <a:rPr lang="en-US" dirty="0">
                <a:solidFill>
                  <a:schemeClr val="bg1"/>
                </a:solidFill>
              </a:rPr>
              <a:t>Analysis of that data (especially in faculty inquiry group discussions) allows stakeholders to determine why these areas exist and to begin to converse about how to address weaknesses and leverage strengths. </a:t>
            </a:r>
          </a:p>
        </p:txBody>
      </p:sp>
      <p:pic>
        <p:nvPicPr>
          <p:cNvPr id="5" name="Picture 4">
            <a:extLst>
              <a:ext uri="{FF2B5EF4-FFF2-40B4-BE49-F238E27FC236}">
                <a16:creationId xmlns:a16="http://schemas.microsoft.com/office/drawing/2014/main" id="{42848CE9-E9A5-4550-0626-5624975DE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54" y="6288113"/>
            <a:ext cx="5704762" cy="409524"/>
          </a:xfrm>
          <a:prstGeom prst="rect">
            <a:avLst/>
          </a:prstGeom>
        </p:spPr>
      </p:pic>
    </p:spTree>
    <p:extLst>
      <p:ext uri="{BB962C8B-B14F-4D97-AF65-F5344CB8AC3E}">
        <p14:creationId xmlns:p14="http://schemas.microsoft.com/office/powerpoint/2010/main" val="173081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872D-8D1B-8CA3-9F8E-F7CF8AFCD66C}"/>
              </a:ext>
            </a:extLst>
          </p:cNvPr>
          <p:cNvSpPr>
            <a:spLocks noGrp="1"/>
          </p:cNvSpPr>
          <p:nvPr>
            <p:ph type="title"/>
          </p:nvPr>
        </p:nvSpPr>
        <p:spPr/>
        <p:txBody>
          <a:bodyPr/>
          <a:lstStyle/>
          <a:p>
            <a:r>
              <a:rPr lang="en-US" dirty="0">
                <a:solidFill>
                  <a:srgbClr val="D3AB0A"/>
                </a:solidFill>
              </a:rPr>
              <a:t>Step 5: Data Analysis</a:t>
            </a:r>
          </a:p>
        </p:txBody>
      </p:sp>
      <p:sp>
        <p:nvSpPr>
          <p:cNvPr id="3" name="Content Placeholder 2">
            <a:extLst>
              <a:ext uri="{FF2B5EF4-FFF2-40B4-BE49-F238E27FC236}">
                <a16:creationId xmlns:a16="http://schemas.microsoft.com/office/drawing/2014/main" id="{8A35DA7F-9A5D-3577-348F-8EA700B2588A}"/>
              </a:ext>
            </a:extLst>
          </p:cNvPr>
          <p:cNvSpPr>
            <a:spLocks noGrp="1"/>
          </p:cNvSpPr>
          <p:nvPr>
            <p:ph idx="1"/>
          </p:nvPr>
        </p:nvSpPr>
        <p:spPr/>
        <p:txBody>
          <a:bodyPr>
            <a:normAutofit lnSpcReduction="10000"/>
          </a:bodyPr>
          <a:lstStyle/>
          <a:p>
            <a:r>
              <a:rPr lang="en-US" dirty="0">
                <a:solidFill>
                  <a:schemeClr val="bg1"/>
                </a:solidFill>
              </a:rPr>
              <a:t>We have discovered that analysis is more enterable with the “Analysis and Action Guide Worksheet,” which is provided for work with all the College’s SLO results data.</a:t>
            </a:r>
          </a:p>
          <a:p>
            <a:pPr marL="0" indent="0">
              <a:buNone/>
            </a:pPr>
            <a:endParaRPr lang="en-US" dirty="0">
              <a:solidFill>
                <a:schemeClr val="bg1"/>
              </a:solidFill>
            </a:endParaRPr>
          </a:p>
          <a:p>
            <a:r>
              <a:rPr lang="en-US" dirty="0">
                <a:solidFill>
                  <a:schemeClr val="bg1"/>
                </a:solidFill>
              </a:rPr>
              <a:t>At the course-level and program-level, analysis is conducted by faculty who teach the courses/in the programs.</a:t>
            </a:r>
          </a:p>
          <a:p>
            <a:pPr marL="0" indent="0">
              <a:buNone/>
            </a:pPr>
            <a:endParaRPr lang="en-US" dirty="0">
              <a:solidFill>
                <a:schemeClr val="bg1"/>
              </a:solidFill>
            </a:endParaRPr>
          </a:p>
          <a:p>
            <a:r>
              <a:rPr lang="en-US" dirty="0">
                <a:solidFill>
                  <a:schemeClr val="bg1"/>
                </a:solidFill>
              </a:rPr>
              <a:t>At the institution level, analysis is conducted by the College’s Assessment of Student Learning Outcomes Subcommittee (composed of faculty, staff, and administrators).</a:t>
            </a:r>
          </a:p>
        </p:txBody>
      </p:sp>
      <p:sp>
        <p:nvSpPr>
          <p:cNvPr id="4" name="Right Triangle 3">
            <a:extLst>
              <a:ext uri="{FF2B5EF4-FFF2-40B4-BE49-F238E27FC236}">
                <a16:creationId xmlns:a16="http://schemas.microsoft.com/office/drawing/2014/main" id="{AB3169E0-4D10-C619-E391-3DDF887A7838}"/>
              </a:ext>
            </a:extLst>
          </p:cNvPr>
          <p:cNvSpPr/>
          <p:nvPr/>
        </p:nvSpPr>
        <p:spPr>
          <a:xfrm>
            <a:off x="0" y="5289452"/>
            <a:ext cx="1554480" cy="1554480"/>
          </a:xfrm>
          <a:prstGeom prst="rtTriangle">
            <a:avLst/>
          </a:prstGeom>
          <a:solidFill>
            <a:srgbClr val="D3AB0A"/>
          </a:solidFill>
          <a:ln>
            <a:solidFill>
              <a:srgbClr val="FFD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AB0A"/>
              </a:solidFill>
            </a:endParaRPr>
          </a:p>
        </p:txBody>
      </p:sp>
      <p:pic>
        <p:nvPicPr>
          <p:cNvPr id="7" name="Picture 6">
            <a:extLst>
              <a:ext uri="{FF2B5EF4-FFF2-40B4-BE49-F238E27FC236}">
                <a16:creationId xmlns:a16="http://schemas.microsoft.com/office/drawing/2014/main" id="{80D2144E-5BB5-0078-826B-FB1EFA5D1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15" y="6305685"/>
            <a:ext cx="5704762" cy="409524"/>
          </a:xfrm>
          <a:prstGeom prst="rect">
            <a:avLst/>
          </a:prstGeom>
        </p:spPr>
      </p:pic>
      <p:sp>
        <p:nvSpPr>
          <p:cNvPr id="9" name="Right Triangle 8">
            <a:extLst>
              <a:ext uri="{FF2B5EF4-FFF2-40B4-BE49-F238E27FC236}">
                <a16:creationId xmlns:a16="http://schemas.microsoft.com/office/drawing/2014/main" id="{3DD3E952-5F07-0478-891E-2D1A0FAD622C}"/>
              </a:ext>
            </a:extLst>
          </p:cNvPr>
          <p:cNvSpPr/>
          <p:nvPr/>
        </p:nvSpPr>
        <p:spPr>
          <a:xfrm flipH="1">
            <a:off x="10637520" y="5289452"/>
            <a:ext cx="1554480" cy="1554480"/>
          </a:xfrm>
          <a:prstGeom prst="rtTriangle">
            <a:avLst/>
          </a:prstGeom>
          <a:solidFill>
            <a:srgbClr val="D3AB0A"/>
          </a:solidFill>
          <a:ln>
            <a:solidFill>
              <a:srgbClr val="FFD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AB0A"/>
              </a:solidFill>
            </a:endParaRPr>
          </a:p>
        </p:txBody>
      </p:sp>
    </p:spTree>
    <p:extLst>
      <p:ext uri="{BB962C8B-B14F-4D97-AF65-F5344CB8AC3E}">
        <p14:creationId xmlns:p14="http://schemas.microsoft.com/office/powerpoint/2010/main" val="323383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872D-8D1B-8CA3-9F8E-F7CF8AFCD66C}"/>
              </a:ext>
            </a:extLst>
          </p:cNvPr>
          <p:cNvSpPr>
            <a:spLocks noGrp="1"/>
          </p:cNvSpPr>
          <p:nvPr>
            <p:ph type="title"/>
          </p:nvPr>
        </p:nvSpPr>
        <p:spPr/>
        <p:txBody>
          <a:bodyPr/>
          <a:lstStyle/>
          <a:p>
            <a:r>
              <a:rPr lang="en-US" dirty="0">
                <a:solidFill>
                  <a:srgbClr val="D3AB0A"/>
                </a:solidFill>
              </a:rPr>
              <a:t>READ 82: Quiz-Based Assessment</a:t>
            </a:r>
          </a:p>
        </p:txBody>
      </p:sp>
      <p:sp>
        <p:nvSpPr>
          <p:cNvPr id="3" name="Content Placeholder 2">
            <a:extLst>
              <a:ext uri="{FF2B5EF4-FFF2-40B4-BE49-F238E27FC236}">
                <a16:creationId xmlns:a16="http://schemas.microsoft.com/office/drawing/2014/main" id="{8A35DA7F-9A5D-3577-348F-8EA700B2588A}"/>
              </a:ext>
            </a:extLst>
          </p:cNvPr>
          <p:cNvSpPr>
            <a:spLocks noGrp="1"/>
          </p:cNvSpPr>
          <p:nvPr>
            <p:ph idx="1"/>
          </p:nvPr>
        </p:nvSpPr>
        <p:spPr/>
        <p:txBody>
          <a:bodyPr>
            <a:normAutofit/>
          </a:bodyPr>
          <a:lstStyle/>
          <a:p>
            <a:r>
              <a:rPr lang="en-US" dirty="0">
                <a:solidFill>
                  <a:schemeClr val="bg1"/>
                </a:solidFill>
              </a:rPr>
              <a:t>A reading selection is provided to students.</a:t>
            </a:r>
          </a:p>
          <a:p>
            <a:pPr lvl="1"/>
            <a:r>
              <a:rPr lang="en-US" dirty="0">
                <a:solidFill>
                  <a:schemeClr val="bg1"/>
                </a:solidFill>
              </a:rPr>
              <a:t>The passage is current and relevant.</a:t>
            </a:r>
          </a:p>
          <a:p>
            <a:pPr lvl="1"/>
            <a:r>
              <a:rPr lang="en-US" dirty="0">
                <a:solidFill>
                  <a:schemeClr val="bg1"/>
                </a:solidFill>
              </a:rPr>
              <a:t>Students have adequate prior knowledge to approach the assessment confidently.</a:t>
            </a:r>
          </a:p>
          <a:p>
            <a:r>
              <a:rPr lang="en-US" dirty="0">
                <a:solidFill>
                  <a:schemeClr val="bg1"/>
                </a:solidFill>
              </a:rPr>
              <a:t>15 questions are asked about the passage.</a:t>
            </a:r>
          </a:p>
          <a:p>
            <a:pPr lvl="1"/>
            <a:r>
              <a:rPr lang="en-US" dirty="0">
                <a:solidFill>
                  <a:schemeClr val="bg1"/>
                </a:solidFill>
              </a:rPr>
              <a:t>Questions call for the demonstration of student skills in an authentic task</a:t>
            </a:r>
          </a:p>
          <a:p>
            <a:pPr lvl="1"/>
            <a:r>
              <a:rPr lang="en-US" dirty="0">
                <a:solidFill>
                  <a:schemeClr val="bg1"/>
                </a:solidFill>
              </a:rPr>
              <a:t>Questions are asked from varied angles.</a:t>
            </a:r>
          </a:p>
          <a:p>
            <a:pPr lvl="1"/>
            <a:r>
              <a:rPr lang="en-US" dirty="0">
                <a:solidFill>
                  <a:schemeClr val="bg1"/>
                </a:solidFill>
              </a:rPr>
              <a:t>Questions allow students multiple opportunities to demonstrate understandings.</a:t>
            </a:r>
          </a:p>
          <a:p>
            <a:pPr lvl="1"/>
            <a:endParaRPr lang="en-US" dirty="0">
              <a:solidFill>
                <a:schemeClr val="bg1"/>
              </a:solidFill>
            </a:endParaRPr>
          </a:p>
          <a:p>
            <a:endParaRPr lang="en-US" dirty="0">
              <a:solidFill>
                <a:schemeClr val="bg1"/>
              </a:solidFill>
            </a:endParaRPr>
          </a:p>
        </p:txBody>
      </p:sp>
      <p:pic>
        <p:nvPicPr>
          <p:cNvPr id="5" name="Picture 4">
            <a:extLst>
              <a:ext uri="{FF2B5EF4-FFF2-40B4-BE49-F238E27FC236}">
                <a16:creationId xmlns:a16="http://schemas.microsoft.com/office/drawing/2014/main" id="{42848CE9-E9A5-4550-0626-5624975DE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54" y="6288113"/>
            <a:ext cx="5704762" cy="409524"/>
          </a:xfrm>
          <a:prstGeom prst="rect">
            <a:avLst/>
          </a:prstGeom>
        </p:spPr>
      </p:pic>
    </p:spTree>
    <p:extLst>
      <p:ext uri="{BB962C8B-B14F-4D97-AF65-F5344CB8AC3E}">
        <p14:creationId xmlns:p14="http://schemas.microsoft.com/office/powerpoint/2010/main" val="160002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CA2C6"/>
            </a:gs>
            <a:gs pos="89000">
              <a:srgbClr val="051D40">
                <a:lumMod val="100000"/>
              </a:srgb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FA70-A970-CC5A-6180-03DFB3348D60}"/>
              </a:ext>
            </a:extLst>
          </p:cNvPr>
          <p:cNvSpPr>
            <a:spLocks noGrp="1"/>
          </p:cNvSpPr>
          <p:nvPr>
            <p:ph type="title"/>
          </p:nvPr>
        </p:nvSpPr>
        <p:spPr>
          <a:xfrm>
            <a:off x="135835" y="92895"/>
            <a:ext cx="10515600" cy="1325563"/>
          </a:xfrm>
        </p:spPr>
        <p:txBody>
          <a:bodyPr/>
          <a:lstStyle/>
          <a:p>
            <a:r>
              <a:rPr lang="en-US" dirty="0">
                <a:solidFill>
                  <a:srgbClr val="D3AB0A"/>
                </a:solidFill>
              </a:rPr>
              <a:t>CSLO Tableau Dashboard</a:t>
            </a:r>
          </a:p>
        </p:txBody>
      </p:sp>
      <p:pic>
        <p:nvPicPr>
          <p:cNvPr id="5" name="Picture 4">
            <a:extLst>
              <a:ext uri="{FF2B5EF4-FFF2-40B4-BE49-F238E27FC236}">
                <a16:creationId xmlns:a16="http://schemas.microsoft.com/office/drawing/2014/main" id="{E4E0C0CB-9057-CA19-8B76-B7B40B0F5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7238" y="92895"/>
            <a:ext cx="5704762" cy="409524"/>
          </a:xfrm>
          <a:prstGeom prst="rect">
            <a:avLst/>
          </a:prstGeom>
        </p:spPr>
      </p:pic>
      <p:pic>
        <p:nvPicPr>
          <p:cNvPr id="8" name="Picture 7" descr="Graphical user interface, table&#10;&#10;Description automatically generated with medium confidence">
            <a:extLst>
              <a:ext uri="{FF2B5EF4-FFF2-40B4-BE49-F238E27FC236}">
                <a16:creationId xmlns:a16="http://schemas.microsoft.com/office/drawing/2014/main" id="{23C0A900-CD9F-9D41-880F-D8175F30B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24" y="2021646"/>
            <a:ext cx="5742002" cy="2814707"/>
          </a:xfrm>
          <a:prstGeom prst="rect">
            <a:avLst/>
          </a:prstGeom>
        </p:spPr>
      </p:pic>
      <p:pic>
        <p:nvPicPr>
          <p:cNvPr id="12" name="Content Placeholder 11" descr="Chart&#10;&#10;Description automatically generated">
            <a:extLst>
              <a:ext uri="{FF2B5EF4-FFF2-40B4-BE49-F238E27FC236}">
                <a16:creationId xmlns:a16="http://schemas.microsoft.com/office/drawing/2014/main" id="{125A2008-17DD-A844-9409-5AD36CAF0CB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06776" y="1253329"/>
            <a:ext cx="5652978" cy="4776409"/>
          </a:xfrm>
        </p:spPr>
      </p:pic>
      <p:sp>
        <p:nvSpPr>
          <p:cNvPr id="13" name="TextBox 12">
            <a:extLst>
              <a:ext uri="{FF2B5EF4-FFF2-40B4-BE49-F238E27FC236}">
                <a16:creationId xmlns:a16="http://schemas.microsoft.com/office/drawing/2014/main" id="{767D09BF-33D7-DB4C-B0B5-B321E6BE0EFC}"/>
              </a:ext>
            </a:extLst>
          </p:cNvPr>
          <p:cNvSpPr txBox="1"/>
          <p:nvPr/>
        </p:nvSpPr>
        <p:spPr>
          <a:xfrm>
            <a:off x="630621" y="5150069"/>
            <a:ext cx="4382814" cy="646331"/>
          </a:xfrm>
          <a:prstGeom prst="rect">
            <a:avLst/>
          </a:prstGeom>
          <a:noFill/>
        </p:spPr>
        <p:txBody>
          <a:bodyPr wrap="square" rtlCol="0">
            <a:spAutoFit/>
          </a:bodyPr>
          <a:lstStyle/>
          <a:p>
            <a:r>
              <a:rPr lang="en-US" dirty="0">
                <a:solidFill>
                  <a:srgbClr val="D3AB0A"/>
                </a:solidFill>
              </a:rPr>
              <a:t>Comparison between course success rate and average assessment score</a:t>
            </a:r>
          </a:p>
        </p:txBody>
      </p:sp>
      <p:cxnSp>
        <p:nvCxnSpPr>
          <p:cNvPr id="15" name="Straight Arrow Connector 14">
            <a:extLst>
              <a:ext uri="{FF2B5EF4-FFF2-40B4-BE49-F238E27FC236}">
                <a16:creationId xmlns:a16="http://schemas.microsoft.com/office/drawing/2014/main" id="{62A6CE19-18E3-D447-8E4E-3C8CBF1EA7CC}"/>
              </a:ext>
            </a:extLst>
          </p:cNvPr>
          <p:cNvCxnSpPr>
            <a:cxnSpLocks/>
          </p:cNvCxnSpPr>
          <p:nvPr/>
        </p:nvCxnSpPr>
        <p:spPr>
          <a:xfrm flipH="1">
            <a:off x="3902501" y="1961322"/>
            <a:ext cx="232177" cy="1583074"/>
          </a:xfrm>
          <a:prstGeom prst="straightConnector1">
            <a:avLst/>
          </a:prstGeom>
          <a:ln w="31750">
            <a:solidFill>
              <a:srgbClr val="D3AB0A"/>
            </a:solidFill>
            <a:tailEnd type="triangle"/>
          </a:ln>
        </p:spPr>
        <p:style>
          <a:lnRef idx="1">
            <a:schemeClr val="accent4"/>
          </a:lnRef>
          <a:fillRef idx="0">
            <a:schemeClr val="accent4"/>
          </a:fillRef>
          <a:effectRef idx="0">
            <a:schemeClr val="accent4"/>
          </a:effectRef>
          <a:fontRef idx="minor">
            <a:schemeClr val="tx1"/>
          </a:fontRef>
        </p:style>
      </p:cxnSp>
      <p:cxnSp>
        <p:nvCxnSpPr>
          <p:cNvPr id="16" name="Straight Arrow Connector 15">
            <a:extLst>
              <a:ext uri="{FF2B5EF4-FFF2-40B4-BE49-F238E27FC236}">
                <a16:creationId xmlns:a16="http://schemas.microsoft.com/office/drawing/2014/main" id="{6243AD2F-E52A-154B-89AE-D7B4F9BA9897}"/>
              </a:ext>
            </a:extLst>
          </p:cNvPr>
          <p:cNvCxnSpPr>
            <a:cxnSpLocks/>
          </p:cNvCxnSpPr>
          <p:nvPr/>
        </p:nvCxnSpPr>
        <p:spPr>
          <a:xfrm flipV="1">
            <a:off x="4382814" y="4225159"/>
            <a:ext cx="852171" cy="900666"/>
          </a:xfrm>
          <a:prstGeom prst="straightConnector1">
            <a:avLst/>
          </a:prstGeom>
          <a:ln w="31750">
            <a:solidFill>
              <a:srgbClr val="D3AB0A"/>
            </a:solidFill>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a:extLst>
              <a:ext uri="{FF2B5EF4-FFF2-40B4-BE49-F238E27FC236}">
                <a16:creationId xmlns:a16="http://schemas.microsoft.com/office/drawing/2014/main" id="{54BE6A6C-3C5C-F84B-BDE0-C59C1DCDE788}"/>
              </a:ext>
            </a:extLst>
          </p:cNvPr>
          <p:cNvCxnSpPr>
            <a:cxnSpLocks/>
          </p:cNvCxnSpPr>
          <p:nvPr/>
        </p:nvCxnSpPr>
        <p:spPr>
          <a:xfrm flipH="1">
            <a:off x="7235687" y="980661"/>
            <a:ext cx="465803" cy="272668"/>
          </a:xfrm>
          <a:prstGeom prst="straightConnector1">
            <a:avLst/>
          </a:prstGeom>
          <a:ln w="31750">
            <a:solidFill>
              <a:srgbClr val="D3AB0A"/>
            </a:solidFill>
            <a:tailEnd type="triangle"/>
          </a:ln>
        </p:spPr>
        <p:style>
          <a:lnRef idx="1">
            <a:schemeClr val="accent4"/>
          </a:lnRef>
          <a:fillRef idx="0">
            <a:schemeClr val="accent4"/>
          </a:fillRef>
          <a:effectRef idx="0">
            <a:schemeClr val="accent4"/>
          </a:effectRef>
          <a:fontRef idx="minor">
            <a:schemeClr val="tx1"/>
          </a:fontRef>
        </p:style>
      </p:cxnSp>
      <p:sp>
        <p:nvSpPr>
          <p:cNvPr id="21" name="TextBox 20">
            <a:extLst>
              <a:ext uri="{FF2B5EF4-FFF2-40B4-BE49-F238E27FC236}">
                <a16:creationId xmlns:a16="http://schemas.microsoft.com/office/drawing/2014/main" id="{CCCF4BF4-7D26-134E-A717-07D9FA598471}"/>
              </a:ext>
            </a:extLst>
          </p:cNvPr>
          <p:cNvSpPr txBox="1"/>
          <p:nvPr/>
        </p:nvSpPr>
        <p:spPr>
          <a:xfrm>
            <a:off x="3216250" y="1568286"/>
            <a:ext cx="1849737" cy="646331"/>
          </a:xfrm>
          <a:prstGeom prst="rect">
            <a:avLst/>
          </a:prstGeom>
          <a:noFill/>
        </p:spPr>
        <p:txBody>
          <a:bodyPr wrap="none" rtlCol="0">
            <a:spAutoFit/>
          </a:bodyPr>
          <a:lstStyle/>
          <a:p>
            <a:r>
              <a:rPr lang="en-US" dirty="0">
                <a:solidFill>
                  <a:srgbClr val="D3AB0A"/>
                </a:solidFill>
              </a:rPr>
              <a:t>Participation Rate</a:t>
            </a:r>
          </a:p>
          <a:p>
            <a:endParaRPr lang="en-US" dirty="0">
              <a:solidFill>
                <a:srgbClr val="D3AB0A"/>
              </a:solidFill>
            </a:endParaRPr>
          </a:p>
        </p:txBody>
      </p:sp>
      <p:sp>
        <p:nvSpPr>
          <p:cNvPr id="25" name="TextBox 24">
            <a:extLst>
              <a:ext uri="{FF2B5EF4-FFF2-40B4-BE49-F238E27FC236}">
                <a16:creationId xmlns:a16="http://schemas.microsoft.com/office/drawing/2014/main" id="{73BFE605-7572-F44C-8EEB-7BC7E5107C5D}"/>
              </a:ext>
            </a:extLst>
          </p:cNvPr>
          <p:cNvSpPr txBox="1"/>
          <p:nvPr/>
        </p:nvSpPr>
        <p:spPr>
          <a:xfrm>
            <a:off x="7701490" y="772127"/>
            <a:ext cx="2663550" cy="646331"/>
          </a:xfrm>
          <a:prstGeom prst="rect">
            <a:avLst/>
          </a:prstGeom>
          <a:noFill/>
        </p:spPr>
        <p:txBody>
          <a:bodyPr wrap="none" rtlCol="0">
            <a:spAutoFit/>
          </a:bodyPr>
          <a:lstStyle/>
          <a:p>
            <a:r>
              <a:rPr lang="en-US" dirty="0">
                <a:solidFill>
                  <a:srgbClr val="D3AB0A"/>
                </a:solidFill>
              </a:rPr>
              <a:t>Quiz-question level results</a:t>
            </a:r>
          </a:p>
          <a:p>
            <a:endParaRPr lang="en-US" dirty="0">
              <a:solidFill>
                <a:srgbClr val="D3AB0A"/>
              </a:solidFill>
            </a:endParaRPr>
          </a:p>
        </p:txBody>
      </p:sp>
    </p:spTree>
    <p:extLst>
      <p:ext uri="{BB962C8B-B14F-4D97-AF65-F5344CB8AC3E}">
        <p14:creationId xmlns:p14="http://schemas.microsoft.com/office/powerpoint/2010/main" val="247939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CA2C6"/>
            </a:gs>
            <a:gs pos="89000">
              <a:srgbClr val="051D40">
                <a:lumMod val="100000"/>
              </a:srgb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FA70-A970-CC5A-6180-03DFB3348D60}"/>
              </a:ext>
            </a:extLst>
          </p:cNvPr>
          <p:cNvSpPr>
            <a:spLocks noGrp="1"/>
          </p:cNvSpPr>
          <p:nvPr>
            <p:ph type="title"/>
          </p:nvPr>
        </p:nvSpPr>
        <p:spPr>
          <a:xfrm>
            <a:off x="437323" y="-134090"/>
            <a:ext cx="11370364" cy="1325563"/>
          </a:xfrm>
        </p:spPr>
        <p:txBody>
          <a:bodyPr/>
          <a:lstStyle/>
          <a:p>
            <a:r>
              <a:rPr lang="en-US" dirty="0">
                <a:solidFill>
                  <a:srgbClr val="D3AB0A"/>
                </a:solidFill>
              </a:rPr>
              <a:t>CSLO Tableau Dashboard – Quiz Disaggregation</a:t>
            </a:r>
          </a:p>
        </p:txBody>
      </p:sp>
      <p:sp>
        <p:nvSpPr>
          <p:cNvPr id="9" name="Text Placeholder 8">
            <a:extLst>
              <a:ext uri="{FF2B5EF4-FFF2-40B4-BE49-F238E27FC236}">
                <a16:creationId xmlns:a16="http://schemas.microsoft.com/office/drawing/2014/main" id="{BB96019B-795F-3043-B378-C37D7430425D}"/>
              </a:ext>
            </a:extLst>
          </p:cNvPr>
          <p:cNvSpPr>
            <a:spLocks noGrp="1"/>
          </p:cNvSpPr>
          <p:nvPr>
            <p:ph type="body" idx="1"/>
          </p:nvPr>
        </p:nvSpPr>
        <p:spPr>
          <a:xfrm>
            <a:off x="198127" y="1298419"/>
            <a:ext cx="5157787" cy="823912"/>
          </a:xfrm>
        </p:spPr>
        <p:txBody>
          <a:bodyPr>
            <a:normAutofit lnSpcReduction="10000"/>
          </a:bodyPr>
          <a:lstStyle/>
          <a:p>
            <a:r>
              <a:rPr lang="en-US" dirty="0">
                <a:solidFill>
                  <a:schemeClr val="bg1">
                    <a:lumMod val="95000"/>
                  </a:schemeClr>
                </a:solidFill>
              </a:rPr>
              <a:t>Race/</a:t>
            </a:r>
          </a:p>
          <a:p>
            <a:r>
              <a:rPr lang="en-US" dirty="0">
                <a:solidFill>
                  <a:schemeClr val="bg1">
                    <a:lumMod val="95000"/>
                  </a:schemeClr>
                </a:solidFill>
              </a:rPr>
              <a:t>Ethnicity</a:t>
            </a:r>
          </a:p>
        </p:txBody>
      </p:sp>
      <p:pic>
        <p:nvPicPr>
          <p:cNvPr id="19" name="Content Placeholder 18" descr="Table&#10;&#10;Description automatically generated">
            <a:extLst>
              <a:ext uri="{FF2B5EF4-FFF2-40B4-BE49-F238E27FC236}">
                <a16:creationId xmlns:a16="http://schemas.microsoft.com/office/drawing/2014/main" id="{65435FEA-D585-EC45-853E-70D098DBA1C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30020" y="1293759"/>
            <a:ext cx="4089752" cy="4955036"/>
          </a:xfrm>
        </p:spPr>
      </p:pic>
      <p:sp>
        <p:nvSpPr>
          <p:cNvPr id="11" name="Text Placeholder 10">
            <a:extLst>
              <a:ext uri="{FF2B5EF4-FFF2-40B4-BE49-F238E27FC236}">
                <a16:creationId xmlns:a16="http://schemas.microsoft.com/office/drawing/2014/main" id="{61E467A3-5C98-E841-8977-44839CE49FA3}"/>
              </a:ext>
            </a:extLst>
          </p:cNvPr>
          <p:cNvSpPr>
            <a:spLocks noGrp="1"/>
          </p:cNvSpPr>
          <p:nvPr>
            <p:ph type="body" sz="quarter" idx="3"/>
          </p:nvPr>
        </p:nvSpPr>
        <p:spPr>
          <a:xfrm>
            <a:off x="5995987" y="985321"/>
            <a:ext cx="5183188" cy="823912"/>
          </a:xfrm>
        </p:spPr>
        <p:txBody>
          <a:bodyPr>
            <a:normAutofit lnSpcReduction="10000"/>
          </a:bodyPr>
          <a:lstStyle/>
          <a:p>
            <a:r>
              <a:rPr lang="en-US" dirty="0">
                <a:solidFill>
                  <a:schemeClr val="bg1">
                    <a:lumMod val="95000"/>
                  </a:schemeClr>
                </a:solidFill>
              </a:rPr>
              <a:t>Gender</a:t>
            </a:r>
          </a:p>
        </p:txBody>
      </p:sp>
      <p:pic>
        <p:nvPicPr>
          <p:cNvPr id="22" name="Content Placeholder 21" descr="Table&#10;&#10;Description automatically generated">
            <a:extLst>
              <a:ext uri="{FF2B5EF4-FFF2-40B4-BE49-F238E27FC236}">
                <a16:creationId xmlns:a16="http://schemas.microsoft.com/office/drawing/2014/main" id="{6A70B770-0A32-ED4A-91CB-01419E76C145}"/>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265638" y="1293759"/>
            <a:ext cx="4089752" cy="4999421"/>
          </a:xfrm>
        </p:spPr>
      </p:pic>
      <p:pic>
        <p:nvPicPr>
          <p:cNvPr id="5" name="Picture 4">
            <a:extLst>
              <a:ext uri="{FF2B5EF4-FFF2-40B4-BE49-F238E27FC236}">
                <a16:creationId xmlns:a16="http://schemas.microsoft.com/office/drawing/2014/main" id="{E4E0C0CB-9057-CA19-8B76-B7B40B0F50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606" y="6421972"/>
            <a:ext cx="5704762" cy="409524"/>
          </a:xfrm>
          <a:prstGeom prst="rect">
            <a:avLst/>
          </a:prstGeom>
        </p:spPr>
      </p:pic>
    </p:spTree>
    <p:extLst>
      <p:ext uri="{BB962C8B-B14F-4D97-AF65-F5344CB8AC3E}">
        <p14:creationId xmlns:p14="http://schemas.microsoft.com/office/powerpoint/2010/main" val="242905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872D-8D1B-8CA3-9F8E-F7CF8AFCD66C}"/>
              </a:ext>
            </a:extLst>
          </p:cNvPr>
          <p:cNvSpPr>
            <a:spLocks noGrp="1"/>
          </p:cNvSpPr>
          <p:nvPr>
            <p:ph type="title"/>
          </p:nvPr>
        </p:nvSpPr>
        <p:spPr/>
        <p:txBody>
          <a:bodyPr/>
          <a:lstStyle/>
          <a:p>
            <a:r>
              <a:rPr lang="en-US" dirty="0">
                <a:solidFill>
                  <a:srgbClr val="D3AB0A"/>
                </a:solidFill>
              </a:rPr>
              <a:t>EDUC 20: Rubric-Based Assessment</a:t>
            </a:r>
          </a:p>
        </p:txBody>
      </p:sp>
      <p:pic>
        <p:nvPicPr>
          <p:cNvPr id="6" name="Content Placeholder 5" descr="Table, calendar&#10;&#10;Description automatically generated">
            <a:extLst>
              <a:ext uri="{FF2B5EF4-FFF2-40B4-BE49-F238E27FC236}">
                <a16:creationId xmlns:a16="http://schemas.microsoft.com/office/drawing/2014/main" id="{0B1A1DC5-0B44-9D40-AE23-48AD96DEFF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4847" y="1446583"/>
            <a:ext cx="8082306" cy="4690624"/>
          </a:xfrm>
        </p:spPr>
      </p:pic>
      <p:pic>
        <p:nvPicPr>
          <p:cNvPr id="5" name="Picture 4">
            <a:extLst>
              <a:ext uri="{FF2B5EF4-FFF2-40B4-BE49-F238E27FC236}">
                <a16:creationId xmlns:a16="http://schemas.microsoft.com/office/drawing/2014/main" id="{42848CE9-E9A5-4550-0626-5624975DE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54" y="6288113"/>
            <a:ext cx="5704762" cy="409524"/>
          </a:xfrm>
          <a:prstGeom prst="rect">
            <a:avLst/>
          </a:prstGeom>
        </p:spPr>
      </p:pic>
    </p:spTree>
    <p:extLst>
      <p:ext uri="{BB962C8B-B14F-4D97-AF65-F5344CB8AC3E}">
        <p14:creationId xmlns:p14="http://schemas.microsoft.com/office/powerpoint/2010/main" val="170825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CA2C6"/>
            </a:gs>
            <a:gs pos="89000">
              <a:srgbClr val="051D40">
                <a:lumMod val="100000"/>
              </a:srgb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FA70-A970-CC5A-6180-03DFB3348D60}"/>
              </a:ext>
            </a:extLst>
          </p:cNvPr>
          <p:cNvSpPr>
            <a:spLocks noGrp="1"/>
          </p:cNvSpPr>
          <p:nvPr>
            <p:ph type="title"/>
          </p:nvPr>
        </p:nvSpPr>
        <p:spPr>
          <a:xfrm>
            <a:off x="135835" y="92895"/>
            <a:ext cx="10515600" cy="1325563"/>
          </a:xfrm>
        </p:spPr>
        <p:txBody>
          <a:bodyPr/>
          <a:lstStyle/>
          <a:p>
            <a:r>
              <a:rPr lang="en-US" dirty="0">
                <a:solidFill>
                  <a:srgbClr val="D3AB0A"/>
                </a:solidFill>
              </a:rPr>
              <a:t>CSLO Tableau Dashboard</a:t>
            </a:r>
          </a:p>
        </p:txBody>
      </p:sp>
      <p:pic>
        <p:nvPicPr>
          <p:cNvPr id="5" name="Picture 4">
            <a:extLst>
              <a:ext uri="{FF2B5EF4-FFF2-40B4-BE49-F238E27FC236}">
                <a16:creationId xmlns:a16="http://schemas.microsoft.com/office/drawing/2014/main" id="{E4E0C0CB-9057-CA19-8B76-B7B40B0F5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7238" y="92895"/>
            <a:ext cx="5704762" cy="409524"/>
          </a:xfrm>
          <a:prstGeom prst="rect">
            <a:avLst/>
          </a:prstGeom>
        </p:spPr>
      </p:pic>
      <p:sp>
        <p:nvSpPr>
          <p:cNvPr id="13" name="TextBox 12">
            <a:extLst>
              <a:ext uri="{FF2B5EF4-FFF2-40B4-BE49-F238E27FC236}">
                <a16:creationId xmlns:a16="http://schemas.microsoft.com/office/drawing/2014/main" id="{767D09BF-33D7-DB4C-B0B5-B321E6BE0EFC}"/>
              </a:ext>
            </a:extLst>
          </p:cNvPr>
          <p:cNvSpPr txBox="1"/>
          <p:nvPr/>
        </p:nvSpPr>
        <p:spPr>
          <a:xfrm>
            <a:off x="630621" y="5282188"/>
            <a:ext cx="4382814" cy="646331"/>
          </a:xfrm>
          <a:prstGeom prst="rect">
            <a:avLst/>
          </a:prstGeom>
          <a:noFill/>
        </p:spPr>
        <p:txBody>
          <a:bodyPr wrap="square" rtlCol="0">
            <a:spAutoFit/>
          </a:bodyPr>
          <a:lstStyle/>
          <a:p>
            <a:r>
              <a:rPr lang="en-US" dirty="0">
                <a:solidFill>
                  <a:srgbClr val="D3AB0A"/>
                </a:solidFill>
              </a:rPr>
              <a:t>Comparison between course success rate and average assessment score</a:t>
            </a:r>
          </a:p>
        </p:txBody>
      </p:sp>
      <p:cxnSp>
        <p:nvCxnSpPr>
          <p:cNvPr id="18" name="Straight Arrow Connector 17">
            <a:extLst>
              <a:ext uri="{FF2B5EF4-FFF2-40B4-BE49-F238E27FC236}">
                <a16:creationId xmlns:a16="http://schemas.microsoft.com/office/drawing/2014/main" id="{54BE6A6C-3C5C-F84B-BDE0-C59C1DCDE788}"/>
              </a:ext>
            </a:extLst>
          </p:cNvPr>
          <p:cNvCxnSpPr>
            <a:cxnSpLocks/>
          </p:cNvCxnSpPr>
          <p:nvPr/>
        </p:nvCxnSpPr>
        <p:spPr>
          <a:xfrm flipH="1">
            <a:off x="7178567" y="1500414"/>
            <a:ext cx="465803" cy="272668"/>
          </a:xfrm>
          <a:prstGeom prst="straightConnector1">
            <a:avLst/>
          </a:prstGeom>
          <a:ln w="31750">
            <a:solidFill>
              <a:srgbClr val="D3AB0A"/>
            </a:solidFill>
            <a:tailEnd type="triangle"/>
          </a:ln>
        </p:spPr>
        <p:style>
          <a:lnRef idx="1">
            <a:schemeClr val="accent4"/>
          </a:lnRef>
          <a:fillRef idx="0">
            <a:schemeClr val="accent4"/>
          </a:fillRef>
          <a:effectRef idx="0">
            <a:schemeClr val="accent4"/>
          </a:effectRef>
          <a:fontRef idx="minor">
            <a:schemeClr val="tx1"/>
          </a:fontRef>
        </p:style>
      </p:cxnSp>
      <p:sp>
        <p:nvSpPr>
          <p:cNvPr id="21" name="TextBox 20">
            <a:extLst>
              <a:ext uri="{FF2B5EF4-FFF2-40B4-BE49-F238E27FC236}">
                <a16:creationId xmlns:a16="http://schemas.microsoft.com/office/drawing/2014/main" id="{CCCF4BF4-7D26-134E-A717-07D9FA598471}"/>
              </a:ext>
            </a:extLst>
          </p:cNvPr>
          <p:cNvSpPr txBox="1"/>
          <p:nvPr/>
        </p:nvSpPr>
        <p:spPr>
          <a:xfrm>
            <a:off x="3163698" y="1556833"/>
            <a:ext cx="1849737" cy="646331"/>
          </a:xfrm>
          <a:prstGeom prst="rect">
            <a:avLst/>
          </a:prstGeom>
          <a:noFill/>
        </p:spPr>
        <p:txBody>
          <a:bodyPr wrap="none" rtlCol="0">
            <a:spAutoFit/>
          </a:bodyPr>
          <a:lstStyle/>
          <a:p>
            <a:r>
              <a:rPr lang="en-US" dirty="0">
                <a:solidFill>
                  <a:srgbClr val="D3AB0A"/>
                </a:solidFill>
              </a:rPr>
              <a:t>Participation Rate</a:t>
            </a:r>
          </a:p>
          <a:p>
            <a:endParaRPr lang="en-US" dirty="0">
              <a:solidFill>
                <a:srgbClr val="D3AB0A"/>
              </a:solidFill>
            </a:endParaRPr>
          </a:p>
        </p:txBody>
      </p:sp>
      <p:sp>
        <p:nvSpPr>
          <p:cNvPr id="25" name="TextBox 24">
            <a:extLst>
              <a:ext uri="{FF2B5EF4-FFF2-40B4-BE49-F238E27FC236}">
                <a16:creationId xmlns:a16="http://schemas.microsoft.com/office/drawing/2014/main" id="{73BFE605-7572-F44C-8EEB-7BC7E5107C5D}"/>
              </a:ext>
            </a:extLst>
          </p:cNvPr>
          <p:cNvSpPr txBox="1"/>
          <p:nvPr/>
        </p:nvSpPr>
        <p:spPr>
          <a:xfrm>
            <a:off x="7706267" y="1236871"/>
            <a:ext cx="2830647" cy="646331"/>
          </a:xfrm>
          <a:prstGeom prst="rect">
            <a:avLst/>
          </a:prstGeom>
          <a:noFill/>
        </p:spPr>
        <p:txBody>
          <a:bodyPr wrap="none" rtlCol="0">
            <a:spAutoFit/>
          </a:bodyPr>
          <a:lstStyle/>
          <a:p>
            <a:r>
              <a:rPr lang="en-US" dirty="0">
                <a:solidFill>
                  <a:srgbClr val="D3AB0A"/>
                </a:solidFill>
              </a:rPr>
              <a:t>Rubric-category level results</a:t>
            </a:r>
          </a:p>
          <a:p>
            <a:endParaRPr lang="en-US" dirty="0">
              <a:solidFill>
                <a:srgbClr val="D3AB0A"/>
              </a:solidFill>
            </a:endParaRPr>
          </a:p>
        </p:txBody>
      </p:sp>
      <p:pic>
        <p:nvPicPr>
          <p:cNvPr id="7" name="Content Placeholder 6" descr="Table&#10;&#10;Description automatically generated">
            <a:extLst>
              <a:ext uri="{FF2B5EF4-FFF2-40B4-BE49-F238E27FC236}">
                <a16:creationId xmlns:a16="http://schemas.microsoft.com/office/drawing/2014/main" id="{6F6CC8AD-A006-7043-969F-AB6B48BADF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373" y="2203164"/>
            <a:ext cx="5485700" cy="2682463"/>
          </a:xfrm>
        </p:spPr>
      </p:pic>
      <p:cxnSp>
        <p:nvCxnSpPr>
          <p:cNvPr id="16" name="Straight Arrow Connector 15">
            <a:extLst>
              <a:ext uri="{FF2B5EF4-FFF2-40B4-BE49-F238E27FC236}">
                <a16:creationId xmlns:a16="http://schemas.microsoft.com/office/drawing/2014/main" id="{6243AD2F-E52A-154B-89AE-D7B4F9BA9897}"/>
              </a:ext>
            </a:extLst>
          </p:cNvPr>
          <p:cNvCxnSpPr>
            <a:cxnSpLocks/>
          </p:cNvCxnSpPr>
          <p:nvPr/>
        </p:nvCxnSpPr>
        <p:spPr>
          <a:xfrm flipV="1">
            <a:off x="4396066" y="4332820"/>
            <a:ext cx="852171" cy="900666"/>
          </a:xfrm>
          <a:prstGeom prst="straightConnector1">
            <a:avLst/>
          </a:prstGeom>
          <a:ln w="31750">
            <a:solidFill>
              <a:srgbClr val="D3AB0A"/>
            </a:solidFill>
            <a:tailEnd type="triangle"/>
          </a:ln>
        </p:spPr>
        <p:style>
          <a:lnRef idx="1">
            <a:schemeClr val="accent4"/>
          </a:lnRef>
          <a:fillRef idx="0">
            <a:schemeClr val="accent4"/>
          </a:fillRef>
          <a:effectRef idx="0">
            <a:schemeClr val="accent4"/>
          </a:effectRef>
          <a:fontRef idx="minor">
            <a:schemeClr val="tx1"/>
          </a:fontRef>
        </p:style>
      </p:cxnSp>
      <p:cxnSp>
        <p:nvCxnSpPr>
          <p:cNvPr id="15" name="Straight Arrow Connector 14">
            <a:extLst>
              <a:ext uri="{FF2B5EF4-FFF2-40B4-BE49-F238E27FC236}">
                <a16:creationId xmlns:a16="http://schemas.microsoft.com/office/drawing/2014/main" id="{62A6CE19-18E3-D447-8E4E-3C8CBF1EA7CC}"/>
              </a:ext>
            </a:extLst>
          </p:cNvPr>
          <p:cNvCxnSpPr>
            <a:cxnSpLocks/>
          </p:cNvCxnSpPr>
          <p:nvPr/>
        </p:nvCxnSpPr>
        <p:spPr>
          <a:xfrm flipH="1">
            <a:off x="3972477" y="2024529"/>
            <a:ext cx="232177" cy="1583074"/>
          </a:xfrm>
          <a:prstGeom prst="straightConnector1">
            <a:avLst/>
          </a:prstGeom>
          <a:ln w="31750">
            <a:solidFill>
              <a:srgbClr val="D3AB0A"/>
            </a:solidFill>
            <a:tailEnd type="triangle"/>
          </a:ln>
        </p:spPr>
        <p:style>
          <a:lnRef idx="1">
            <a:schemeClr val="accent4"/>
          </a:lnRef>
          <a:fillRef idx="0">
            <a:schemeClr val="accent4"/>
          </a:fillRef>
          <a:effectRef idx="0">
            <a:schemeClr val="accent4"/>
          </a:effectRef>
          <a:fontRef idx="minor">
            <a:schemeClr val="tx1"/>
          </a:fontRef>
        </p:style>
      </p:cxnSp>
      <p:pic>
        <p:nvPicPr>
          <p:cNvPr id="10" name="Picture 9" descr="Graphical user interface&#10;&#10;Description automatically generated">
            <a:extLst>
              <a:ext uri="{FF2B5EF4-FFF2-40B4-BE49-F238E27FC236}">
                <a16:creationId xmlns:a16="http://schemas.microsoft.com/office/drawing/2014/main" id="{7D202EFC-D9F3-E346-8194-050E042831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970" y="1858211"/>
            <a:ext cx="6228006" cy="3441535"/>
          </a:xfrm>
          <a:prstGeom prst="rect">
            <a:avLst/>
          </a:prstGeom>
        </p:spPr>
      </p:pic>
    </p:spTree>
    <p:extLst>
      <p:ext uri="{BB962C8B-B14F-4D97-AF65-F5344CB8AC3E}">
        <p14:creationId xmlns:p14="http://schemas.microsoft.com/office/powerpoint/2010/main" val="224833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CA2C6"/>
            </a:gs>
            <a:gs pos="89000">
              <a:srgbClr val="051D40">
                <a:lumMod val="100000"/>
              </a:srgb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FA70-A970-CC5A-6180-03DFB3348D60}"/>
              </a:ext>
            </a:extLst>
          </p:cNvPr>
          <p:cNvSpPr>
            <a:spLocks noGrp="1"/>
          </p:cNvSpPr>
          <p:nvPr>
            <p:ph type="title"/>
          </p:nvPr>
        </p:nvSpPr>
        <p:spPr>
          <a:xfrm>
            <a:off x="437323" y="-134090"/>
            <a:ext cx="11370364" cy="1325563"/>
          </a:xfrm>
        </p:spPr>
        <p:txBody>
          <a:bodyPr/>
          <a:lstStyle/>
          <a:p>
            <a:r>
              <a:rPr lang="en-US" dirty="0">
                <a:solidFill>
                  <a:srgbClr val="D3AB0A"/>
                </a:solidFill>
              </a:rPr>
              <a:t>CSLO Tableau Dashboard – Rubric Disaggregation</a:t>
            </a:r>
          </a:p>
        </p:txBody>
      </p:sp>
      <p:sp>
        <p:nvSpPr>
          <p:cNvPr id="9" name="Text Placeholder 8">
            <a:extLst>
              <a:ext uri="{FF2B5EF4-FFF2-40B4-BE49-F238E27FC236}">
                <a16:creationId xmlns:a16="http://schemas.microsoft.com/office/drawing/2014/main" id="{BB96019B-795F-3043-B378-C37D7430425D}"/>
              </a:ext>
            </a:extLst>
          </p:cNvPr>
          <p:cNvSpPr>
            <a:spLocks noGrp="1"/>
          </p:cNvSpPr>
          <p:nvPr>
            <p:ph type="body" idx="1"/>
          </p:nvPr>
        </p:nvSpPr>
        <p:spPr>
          <a:xfrm>
            <a:off x="198127" y="1298419"/>
            <a:ext cx="5157787" cy="823912"/>
          </a:xfrm>
        </p:spPr>
        <p:txBody>
          <a:bodyPr>
            <a:normAutofit lnSpcReduction="10000"/>
          </a:bodyPr>
          <a:lstStyle/>
          <a:p>
            <a:r>
              <a:rPr lang="en-US" dirty="0">
                <a:solidFill>
                  <a:schemeClr val="bg1">
                    <a:lumMod val="95000"/>
                  </a:schemeClr>
                </a:solidFill>
              </a:rPr>
              <a:t>Race/</a:t>
            </a:r>
          </a:p>
          <a:p>
            <a:r>
              <a:rPr lang="en-US" dirty="0">
                <a:solidFill>
                  <a:schemeClr val="bg1">
                    <a:lumMod val="95000"/>
                  </a:schemeClr>
                </a:solidFill>
              </a:rPr>
              <a:t>Ethnicity</a:t>
            </a:r>
          </a:p>
        </p:txBody>
      </p:sp>
      <p:sp>
        <p:nvSpPr>
          <p:cNvPr id="11" name="Text Placeholder 10">
            <a:extLst>
              <a:ext uri="{FF2B5EF4-FFF2-40B4-BE49-F238E27FC236}">
                <a16:creationId xmlns:a16="http://schemas.microsoft.com/office/drawing/2014/main" id="{61E467A3-5C98-E841-8977-44839CE49FA3}"/>
              </a:ext>
            </a:extLst>
          </p:cNvPr>
          <p:cNvSpPr>
            <a:spLocks noGrp="1"/>
          </p:cNvSpPr>
          <p:nvPr>
            <p:ph type="body" sz="quarter" idx="3"/>
          </p:nvPr>
        </p:nvSpPr>
        <p:spPr>
          <a:xfrm>
            <a:off x="5995987" y="985321"/>
            <a:ext cx="5183188" cy="823912"/>
          </a:xfrm>
        </p:spPr>
        <p:txBody>
          <a:bodyPr>
            <a:normAutofit lnSpcReduction="10000"/>
          </a:bodyPr>
          <a:lstStyle/>
          <a:p>
            <a:r>
              <a:rPr lang="en-US" dirty="0">
                <a:solidFill>
                  <a:schemeClr val="bg1">
                    <a:lumMod val="95000"/>
                  </a:schemeClr>
                </a:solidFill>
              </a:rPr>
              <a:t>Gender</a:t>
            </a:r>
          </a:p>
        </p:txBody>
      </p:sp>
      <p:pic>
        <p:nvPicPr>
          <p:cNvPr id="5" name="Picture 4">
            <a:extLst>
              <a:ext uri="{FF2B5EF4-FFF2-40B4-BE49-F238E27FC236}">
                <a16:creationId xmlns:a16="http://schemas.microsoft.com/office/drawing/2014/main" id="{E4E0C0CB-9057-CA19-8B76-B7B40B0F5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606" y="6421972"/>
            <a:ext cx="5704762" cy="409524"/>
          </a:xfrm>
          <a:prstGeom prst="rect">
            <a:avLst/>
          </a:prstGeom>
        </p:spPr>
      </p:pic>
      <p:pic>
        <p:nvPicPr>
          <p:cNvPr id="10" name="Content Placeholder 9" descr="Chart, treemap chart&#10;&#10;Description automatically generated">
            <a:extLst>
              <a:ext uri="{FF2B5EF4-FFF2-40B4-BE49-F238E27FC236}">
                <a16:creationId xmlns:a16="http://schemas.microsoft.com/office/drawing/2014/main" id="{D2006D09-A2B9-3F4F-B7AF-4FF13EBFE62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914372" y="1425568"/>
            <a:ext cx="3890080" cy="4764095"/>
          </a:xfrm>
        </p:spPr>
      </p:pic>
      <p:pic>
        <p:nvPicPr>
          <p:cNvPr id="13" name="Content Placeholder 12" descr="Chart, treemap chart&#10;&#10;Description automatically generated">
            <a:extLst>
              <a:ext uri="{FF2B5EF4-FFF2-40B4-BE49-F238E27FC236}">
                <a16:creationId xmlns:a16="http://schemas.microsoft.com/office/drawing/2014/main" id="{C6FB0335-BF37-6848-B2FE-691434AE8DEE}"/>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246611" y="1414406"/>
            <a:ext cx="3932564" cy="4775257"/>
          </a:xfrm>
        </p:spPr>
      </p:pic>
    </p:spTree>
    <p:extLst>
      <p:ext uri="{BB962C8B-B14F-4D97-AF65-F5344CB8AC3E}">
        <p14:creationId xmlns:p14="http://schemas.microsoft.com/office/powerpoint/2010/main" val="1494926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2278</TotalTime>
  <Words>438</Words>
  <Application>Microsoft Macintosh PowerPoint</Application>
  <PresentationFormat>Widescreen</PresentationFormat>
  <Paragraphs>69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Friday SLO Talks</vt:lpstr>
      <vt:lpstr>Step 5: Data Analysis</vt:lpstr>
      <vt:lpstr>Step 5: Data Analysis</vt:lpstr>
      <vt:lpstr>READ 82: Quiz-Based Assessment</vt:lpstr>
      <vt:lpstr>CSLO Tableau Dashboard</vt:lpstr>
      <vt:lpstr>CSLO Tableau Dashboard – Quiz Disaggregation</vt:lpstr>
      <vt:lpstr>EDUC 20: Rubric-Based Assessment</vt:lpstr>
      <vt:lpstr>CSLO Tableau Dashboard</vt:lpstr>
      <vt:lpstr>CSLO Tableau Dashboard – Rubric Disaggregation</vt:lpstr>
      <vt:lpstr>CSLO Analysis &amp; Action Guide</vt:lpstr>
      <vt:lpstr>PSLO Tableau Dashboard</vt:lpstr>
      <vt:lpstr>PSLO Tableau Dashboard</vt:lpstr>
      <vt:lpstr>PSLO Tableau Dashboard –  with CSLO to PSLO mapping</vt:lpstr>
      <vt:lpstr>PSLO Tableau Dashboard  –  with CSLO to PSLO mapping &amp; disaggregation</vt:lpstr>
      <vt:lpstr>PSLO Analysis &amp; Action Guide</vt:lpstr>
      <vt:lpstr>ISLO Tableau Dashboard</vt:lpstr>
      <vt:lpstr>ISLO Tableau Dashboard - Disaggregation</vt:lpstr>
      <vt:lpstr>ISLO Analysis &amp; Action Guide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SLO Talks</dc:title>
  <dc:creator>Tasaka, Bethany</dc:creator>
  <cp:lastModifiedBy>Trisha Wilging</cp:lastModifiedBy>
  <cp:revision>3</cp:revision>
  <dcterms:created xsi:type="dcterms:W3CDTF">2022-09-14T05:03:37Z</dcterms:created>
  <dcterms:modified xsi:type="dcterms:W3CDTF">2022-09-16T16:06:21Z</dcterms:modified>
</cp:coreProperties>
</file>