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61" r:id="rId4"/>
    <p:sldId id="260" r:id="rId5"/>
    <p:sldId id="264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7"/>
    <a:srgbClr val="D3AB0A"/>
    <a:srgbClr val="FFFFFF"/>
    <a:srgbClr val="CC66FF"/>
    <a:srgbClr val="9933FF"/>
    <a:srgbClr val="05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70469" autoAdjust="0"/>
  </p:normalViewPr>
  <p:slideViewPr>
    <p:cSldViewPr snapToGrid="0">
      <p:cViewPr varScale="1">
        <p:scale>
          <a:sx n="61" d="100"/>
          <a:sy n="61" d="100"/>
        </p:scale>
        <p:origin x="10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A37D-6482-475D-8510-1B8582CE5FA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F068-500C-4F66-821D-1FD41D329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 am Shannon Jessen, biology professor and Faculty Tri Chair for Chaffey College’s Outcomes &amp; Assessment Committee.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D3AB0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F068-500C-4F66-821D-1FD41D329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F06F-DF77-79DF-CA01-F49F54D33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81015-CC2B-32D8-2BA3-ADE7EB4C2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AF474-8C52-3E4A-2CDE-3BC48938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B346-F42D-96BB-7106-21CE297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6DB4-3505-262E-84DA-0898D866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B01D-C603-B6A0-1CFE-E946AE67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CEEEA-6C53-1444-3606-8B9482013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C0DE-5476-845C-66CF-EF56687E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17776-5606-1A43-54D6-EA53CE50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BE21-1394-E23D-1811-B9E46F5A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47F68-BB53-7DE6-2F74-15915FCE5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02CB2-908E-A5C2-0222-A6020BC2D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F7C8-E02E-65F2-5A79-69628ECD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1A71-93B5-4511-B779-1D2F8F42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55FBB-BCE2-308C-A0CB-455AEFBF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6002-5614-B061-12E6-089846FF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A12B-C03F-3441-F405-36D0FBFD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F2F4D-8CEE-4B27-7D84-01601F8D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2BB13-A180-108E-3ACE-CB94EFD9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BD59-27B3-5943-2195-B94C0CBC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2330-4F08-7E98-4D74-357574A3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044E5-39E7-DC81-FB01-8F309B26A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EA568-65DE-19F4-D263-F88A084C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CAEE5-1CA5-21B2-1D2E-A11EEA9A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9A0E5-CF4B-27C2-AF63-65A7D920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9233-D257-2C72-8485-645DCCA8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BA6A-DA67-A85D-D208-0E046A14F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B9469-CF1A-598B-A0C7-A2BED796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C173-BE91-5E18-B5FF-5C83A63E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122A-6A94-B01F-EC84-95A4400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49C6D-B2EE-4E31-7B84-9C2CEA47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0BB9-A2A2-9CED-02F3-B66C6582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E69C2-B65C-6D53-D724-0F13C152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CEB5D-28D6-0F08-70DD-916C5B020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8D4FD-9D6A-FA0F-8663-5930CF29D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8263B-E6F4-A00E-79AA-E25A30C7B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9521E-668F-983F-E342-7A9C0BD5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9112E-D02A-4DA1-81EA-C8D354D8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EA181-C5D3-7FD4-62B0-94928EF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E97-E483-C235-7D85-1E0BD0A0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F8855-4B41-E579-5984-96B293C6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55320-90EC-75BF-83EC-91DA6977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B25B8-5F2E-B7FF-65D1-B7BFB098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88F52-8289-7568-2538-321C590E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F82A1-94B8-4687-282D-607FC7CA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6952-6D2E-D8E2-4BA5-3739BA0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9BF5-6497-B473-5536-E60D067A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F986-57D5-2A75-2A62-4A8CC5157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38643-889B-C0BA-7715-70D0C323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2EFC3-2410-D92C-2408-F58F99A5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71CB-2E8B-6F62-CDBA-99C7EFA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E055C-E3E7-B2B3-4440-B6FE018E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56FB-4141-5342-290B-81B70F53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1EE53-82FE-F7B7-7353-1879A1FEF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93635-F037-D53A-374F-748AF2B85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EB0A1-674C-F6EF-CD69-533A051E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3803C-3BD6-9E36-EB61-94A1D988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3303-D91A-7765-D75A-196402F5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840D6-3DF8-FD1B-AB38-FF78D0FB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5E41C-416B-350A-FFFE-2E67E837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62D1B-05C9-9E02-7BAD-88B95C4F6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A476-8C34-4A1B-8139-9D5FD5E8A3F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9125-225A-AFF8-EC01-C1ADCC787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50DB-3003-70E5-93C4-8665FB24F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1DE5-659F-4258-8D8D-F04A62A1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54FC-5382-5B8F-FE78-2741AEF9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48" y="167342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3AB0A"/>
                </a:solidFill>
              </a:rPr>
              <a:t>Friday SLO Talks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06FA633-BEBB-5326-BF87-F64EE0751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0456"/>
            <a:ext cx="4950652" cy="49506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493A51-E098-8C54-8F38-6B11044E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48" y="3133920"/>
            <a:ext cx="6575474" cy="241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Six Steps for SLO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626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872D-8D1B-8CA3-9F8E-F7CF8AFC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6" y="1402316"/>
            <a:ext cx="7069223" cy="146054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3AB0A"/>
                </a:solidFill>
              </a:rPr>
              <a:t>Curriculum to Career: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DA7F-9A5D-3577-348F-8EA700B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196" y="2918654"/>
            <a:ext cx="5995161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Alignment</a:t>
            </a:r>
            <a:r>
              <a:rPr lang="en-US" sz="4000" dirty="0">
                <a:solidFill>
                  <a:srgbClr val="D3AB0A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of Course, Program, and Institutional Learning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48CE9-E9A5-4550-0626-5624975DE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88113"/>
            <a:ext cx="5704762" cy="409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D3E10-7B41-3C9D-1467-C3B541955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482" y="101603"/>
            <a:ext cx="4798662" cy="6521938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6F3F1E5-C396-45D7-6B66-60D56B042080}"/>
              </a:ext>
            </a:extLst>
          </p:cNvPr>
          <p:cNvSpPr/>
          <p:nvPr/>
        </p:nvSpPr>
        <p:spPr>
          <a:xfrm>
            <a:off x="10212602" y="3139266"/>
            <a:ext cx="706333" cy="699822"/>
          </a:xfrm>
          <a:prstGeom prst="star5">
            <a:avLst/>
          </a:prstGeom>
          <a:solidFill>
            <a:srgbClr val="FFD707"/>
          </a:solidFill>
          <a:ln>
            <a:solidFill>
              <a:srgbClr val="D3A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AB0A"/>
              </a:solidFill>
              <a:highlight>
                <a:srgbClr val="D3AB0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081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872D-8D1B-8CA3-9F8E-F7CF8AFC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37134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3AB0A"/>
                </a:solidFill>
              </a:rPr>
              <a:t>Overview of “alignment”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DA7F-9A5D-3577-348F-8EA700B25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69" y="1758463"/>
            <a:ext cx="5502029" cy="44185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learning outcomes are “student learning outcomes” (SLOs)</a:t>
            </a:r>
          </a:p>
          <a:p>
            <a:r>
              <a:rPr lang="en-US" dirty="0">
                <a:solidFill>
                  <a:schemeClr val="bg1"/>
                </a:solidFill>
              </a:rPr>
              <a:t>Direct assessment occurs at the course level, but need not be restricted to course SLOs</a:t>
            </a:r>
          </a:p>
          <a:p>
            <a:r>
              <a:rPr lang="en-US" dirty="0">
                <a:solidFill>
                  <a:schemeClr val="bg1"/>
                </a:solidFill>
              </a:rPr>
              <a:t>Intentional alignment enables direct assessment of Program and/or Institutional LOs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B3169E0-4D10-C619-E391-3DDF887A7838}"/>
              </a:ext>
            </a:extLst>
          </p:cNvPr>
          <p:cNvSpPr/>
          <p:nvPr/>
        </p:nvSpPr>
        <p:spPr>
          <a:xfrm>
            <a:off x="0" y="5289452"/>
            <a:ext cx="1554480" cy="1554480"/>
          </a:xfrm>
          <a:prstGeom prst="rtTriangle">
            <a:avLst/>
          </a:prstGeom>
          <a:solidFill>
            <a:srgbClr val="D3AB0A"/>
          </a:solidFill>
          <a:ln>
            <a:solidFill>
              <a:srgbClr val="FFD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AB0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2144E-5BB5-0078-826B-FB1EFA5D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6305685"/>
            <a:ext cx="5704762" cy="409524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3DD3E952-5F07-0478-891E-2D1A0FAD622C}"/>
              </a:ext>
            </a:extLst>
          </p:cNvPr>
          <p:cNvSpPr/>
          <p:nvPr/>
        </p:nvSpPr>
        <p:spPr>
          <a:xfrm flipH="1">
            <a:off x="10637520" y="5289452"/>
            <a:ext cx="1554480" cy="1554480"/>
          </a:xfrm>
          <a:prstGeom prst="rtTriangle">
            <a:avLst/>
          </a:prstGeom>
          <a:solidFill>
            <a:srgbClr val="D3AB0A"/>
          </a:solidFill>
          <a:ln>
            <a:solidFill>
              <a:srgbClr val="FFD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AB0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04B589-CDB7-CBF7-746C-5C0B49384D62}"/>
              </a:ext>
            </a:extLst>
          </p:cNvPr>
          <p:cNvSpPr/>
          <p:nvPr/>
        </p:nvSpPr>
        <p:spPr>
          <a:xfrm>
            <a:off x="6033476" y="413255"/>
            <a:ext cx="6017846" cy="573930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5BABC7-F217-114F-6022-3FF538B360F7}"/>
              </a:ext>
            </a:extLst>
          </p:cNvPr>
          <p:cNvSpPr/>
          <p:nvPr/>
        </p:nvSpPr>
        <p:spPr>
          <a:xfrm>
            <a:off x="6900984" y="2048646"/>
            <a:ext cx="4282831" cy="4128317"/>
          </a:xfrm>
          <a:prstGeom prst="ellipse">
            <a:avLst/>
          </a:prstGeom>
          <a:solidFill>
            <a:schemeClr val="accent4"/>
          </a:solidFill>
          <a:ln>
            <a:solidFill>
              <a:srgbClr val="D3A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C5220F-7354-6FBC-1DFB-A549739E9900}"/>
              </a:ext>
            </a:extLst>
          </p:cNvPr>
          <p:cNvSpPr/>
          <p:nvPr/>
        </p:nvSpPr>
        <p:spPr>
          <a:xfrm>
            <a:off x="7482060" y="3282906"/>
            <a:ext cx="3105209" cy="28916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9F3DA-BD54-D7F2-CEBA-B17DCBB3E11F}"/>
              </a:ext>
            </a:extLst>
          </p:cNvPr>
          <p:cNvSpPr txBox="1"/>
          <p:nvPr/>
        </p:nvSpPr>
        <p:spPr>
          <a:xfrm>
            <a:off x="7489794" y="1172303"/>
            <a:ext cx="323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Institutional Learning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E4EFF-3F1A-FDFD-3819-3B0C3BE91013}"/>
              </a:ext>
            </a:extLst>
          </p:cNvPr>
          <p:cNvSpPr txBox="1"/>
          <p:nvPr/>
        </p:nvSpPr>
        <p:spPr>
          <a:xfrm>
            <a:off x="7404606" y="2697967"/>
            <a:ext cx="323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Program Learning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E6FB7-617D-ABEA-4716-9C47C4680276}"/>
              </a:ext>
            </a:extLst>
          </p:cNvPr>
          <p:cNvSpPr txBox="1"/>
          <p:nvPr/>
        </p:nvSpPr>
        <p:spPr>
          <a:xfrm>
            <a:off x="7674008" y="3511822"/>
            <a:ext cx="171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Course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Learning Outcomes</a:t>
            </a:r>
          </a:p>
        </p:txBody>
      </p:sp>
      <p:pic>
        <p:nvPicPr>
          <p:cNvPr id="15" name="Graphic 14" descr="Clipboard Mixed with solid fill">
            <a:extLst>
              <a:ext uri="{FF2B5EF4-FFF2-40B4-BE49-F238E27FC236}">
                <a16:creationId xmlns:a16="http://schemas.microsoft.com/office/drawing/2014/main" id="{3D4000D3-5091-9885-3476-B8B2DAFBB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5930" y="3457759"/>
            <a:ext cx="914400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335A39A-B91E-E2E3-067D-3D05A36A6138}"/>
              </a:ext>
            </a:extLst>
          </p:cNvPr>
          <p:cNvSpPr/>
          <p:nvPr/>
        </p:nvSpPr>
        <p:spPr>
          <a:xfrm>
            <a:off x="8174972" y="4556059"/>
            <a:ext cx="1719383" cy="1638886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103BB-3D4F-41FC-CCD1-B7BBBAD3BB7C}"/>
              </a:ext>
            </a:extLst>
          </p:cNvPr>
          <p:cNvSpPr txBox="1"/>
          <p:nvPr/>
        </p:nvSpPr>
        <p:spPr>
          <a:xfrm>
            <a:off x="8171846" y="5025029"/>
            <a:ext cx="171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Course </a:t>
            </a:r>
          </a:p>
          <a:p>
            <a:pPr algn="ctr"/>
            <a:r>
              <a:rPr lang="en-US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23383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FA70-A970-CC5A-6180-03DFB334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8" y="671793"/>
            <a:ext cx="5458821" cy="11882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3AB0A"/>
                </a:solidFill>
              </a:rPr>
              <a:t>Defining the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0C0CB-9057-CA19-8B76-B7B40B0F5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8" y="92895"/>
            <a:ext cx="5704762" cy="4095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AEB041-B6F8-EFA1-212E-66E75FC3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0" y="1860062"/>
            <a:ext cx="5402122" cy="47858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3AB0A"/>
                </a:solidFill>
              </a:rPr>
              <a:t>Institutional LOs: </a:t>
            </a:r>
            <a:r>
              <a:rPr lang="en-US" dirty="0">
                <a:solidFill>
                  <a:schemeClr val="bg1"/>
                </a:solidFill>
              </a:rPr>
              <a:t>broad competencies common to all programs of study</a:t>
            </a:r>
          </a:p>
          <a:p>
            <a:r>
              <a:rPr lang="en-US" b="1" dirty="0">
                <a:solidFill>
                  <a:srgbClr val="D3AB0A"/>
                </a:solidFill>
              </a:rPr>
              <a:t>Program LOs: </a:t>
            </a:r>
            <a:r>
              <a:rPr lang="en-US" dirty="0">
                <a:solidFill>
                  <a:schemeClr val="bg1"/>
                </a:solidFill>
              </a:rPr>
              <a:t>specific skills and competencies acquired through completion of a series of courses</a:t>
            </a:r>
          </a:p>
          <a:p>
            <a:r>
              <a:rPr lang="en-US" b="1" dirty="0">
                <a:solidFill>
                  <a:srgbClr val="D3AB0A"/>
                </a:solidFill>
              </a:rPr>
              <a:t>Course LOs:</a:t>
            </a:r>
            <a:r>
              <a:rPr lang="en-US" dirty="0">
                <a:solidFill>
                  <a:schemeClr val="bg1"/>
                </a:solidFill>
              </a:rPr>
              <a:t> a focused set of knowledge, skills, and abilities acquired through completion of activities and assessments </a:t>
            </a:r>
          </a:p>
        </p:txBody>
      </p:sp>
      <p:pic>
        <p:nvPicPr>
          <p:cNvPr id="3074" name="Picture 2" descr="Bicycles A Set Of Bicycle Parts Vector Stock Illustration - Download Image  Now - Aluminum, Bicycle, Bicycle Chain - iStock">
            <a:extLst>
              <a:ext uri="{FF2B5EF4-FFF2-40B4-BE49-F238E27FC236}">
                <a16:creationId xmlns:a16="http://schemas.microsoft.com/office/drawing/2014/main" id="{098D2523-31A5-EBEE-FF6A-E86FF271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0" y="502419"/>
            <a:ext cx="57721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9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1104E40-7AFF-E935-8238-C06D0EF92F1B}"/>
              </a:ext>
            </a:extLst>
          </p:cNvPr>
          <p:cNvSpPr/>
          <p:nvPr/>
        </p:nvSpPr>
        <p:spPr>
          <a:xfrm>
            <a:off x="0" y="7339"/>
            <a:ext cx="7530849" cy="111759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508D8E-692F-DAE0-7AC6-C83E74334BC8}"/>
              </a:ext>
            </a:extLst>
          </p:cNvPr>
          <p:cNvSpPr/>
          <p:nvPr/>
        </p:nvSpPr>
        <p:spPr>
          <a:xfrm>
            <a:off x="0" y="1124938"/>
            <a:ext cx="7530849" cy="1712045"/>
          </a:xfrm>
          <a:prstGeom prst="rect">
            <a:avLst/>
          </a:prstGeom>
          <a:solidFill>
            <a:srgbClr val="FFD707"/>
          </a:solidFill>
          <a:ln>
            <a:solidFill>
              <a:srgbClr val="D3A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30BF55-394C-800E-3784-72C8AB4E57BF}"/>
              </a:ext>
            </a:extLst>
          </p:cNvPr>
          <p:cNvSpPr/>
          <p:nvPr/>
        </p:nvSpPr>
        <p:spPr>
          <a:xfrm>
            <a:off x="0" y="2836984"/>
            <a:ext cx="7530849" cy="17120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1F141F-E289-0982-B12D-5D7A2115FD92}"/>
              </a:ext>
            </a:extLst>
          </p:cNvPr>
          <p:cNvSpPr/>
          <p:nvPr/>
        </p:nvSpPr>
        <p:spPr>
          <a:xfrm>
            <a:off x="0" y="4556368"/>
            <a:ext cx="7530849" cy="2301631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4DD201D-0AA2-C27C-F103-5E749997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6" y="120663"/>
            <a:ext cx="6871550" cy="6288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4FA70-A970-CC5A-6180-03DFB334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7" y="1257300"/>
            <a:ext cx="3770111" cy="4254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D707"/>
                </a:solidFill>
              </a:rPr>
              <a:t>Alignment</a:t>
            </a:r>
            <a:r>
              <a:rPr lang="en-US" dirty="0">
                <a:solidFill>
                  <a:schemeClr val="bg1"/>
                </a:solidFill>
              </a:rPr>
              <a:t> Example from Chaffey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42FED-2124-A686-4B76-6604D096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3" y="6441137"/>
            <a:ext cx="5704762" cy="409524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0DC96BD0-1A6E-C690-84A5-84F337408F6C}"/>
              </a:ext>
            </a:extLst>
          </p:cNvPr>
          <p:cNvSpPr/>
          <p:nvPr/>
        </p:nvSpPr>
        <p:spPr>
          <a:xfrm>
            <a:off x="6239132" y="5436779"/>
            <a:ext cx="2055446" cy="630400"/>
          </a:xfrm>
          <a:prstGeom prst="leftArrow">
            <a:avLst/>
          </a:prstGeom>
          <a:solidFill>
            <a:srgbClr val="FFD707"/>
          </a:solidFill>
          <a:ln>
            <a:solidFill>
              <a:srgbClr val="D3A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86252-3212-6DFB-BF88-91A6B1905699}"/>
              </a:ext>
            </a:extLst>
          </p:cNvPr>
          <p:cNvSpPr txBox="1"/>
          <p:nvPr/>
        </p:nvSpPr>
        <p:spPr>
          <a:xfrm>
            <a:off x="8298386" y="5430739"/>
            <a:ext cx="3266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707"/>
                </a:solidFill>
              </a:rPr>
              <a:t>Sample assessment question!</a:t>
            </a:r>
          </a:p>
        </p:txBody>
      </p:sp>
      <p:pic>
        <p:nvPicPr>
          <p:cNvPr id="24" name="Graphic 23" descr="Lights On with solid fill">
            <a:extLst>
              <a:ext uri="{FF2B5EF4-FFF2-40B4-BE49-F238E27FC236}">
                <a16:creationId xmlns:a16="http://schemas.microsoft.com/office/drawing/2014/main" id="{FA09B8CD-21AC-202A-B0F6-D5C60538A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10" y="5527772"/>
            <a:ext cx="742228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872D-8D1B-8CA3-9F8E-F7CF8AFC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926" y="1432262"/>
            <a:ext cx="5892804" cy="918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D3AB0A"/>
                </a:solidFill>
              </a:rPr>
              <a:t>Curriculum to Career: </a:t>
            </a:r>
            <a:r>
              <a:rPr lang="en-US" sz="8000" b="1" dirty="0">
                <a:solidFill>
                  <a:srgbClr val="D3AB0A"/>
                </a:solidFill>
              </a:rPr>
              <a:t>ACES</a:t>
            </a:r>
            <a:endParaRPr lang="en-US" sz="5400" b="1" dirty="0">
              <a:solidFill>
                <a:srgbClr val="D3AB0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DA7F-9A5D-3577-348F-8EA700B2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539" y="3282461"/>
            <a:ext cx="11769969" cy="3005651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Intentional alignment of Course, Program, and Institutional 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Emphasis on skills valued by employers and programs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D3AB0A"/>
                </a:solidFill>
              </a:rPr>
              <a:t>Students:</a:t>
            </a:r>
            <a:r>
              <a:rPr lang="en-US" sz="4000" dirty="0">
                <a:solidFill>
                  <a:schemeClr val="bg1"/>
                </a:solidFill>
              </a:rPr>
              <a:t> earn digital </a:t>
            </a:r>
            <a:r>
              <a:rPr lang="en-US" sz="4000" dirty="0" err="1">
                <a:solidFill>
                  <a:schemeClr val="bg1"/>
                </a:solidFill>
              </a:rPr>
              <a:t>microcredentials</a:t>
            </a:r>
            <a:r>
              <a:rPr lang="en-US" sz="4000" dirty="0">
                <a:solidFill>
                  <a:schemeClr val="bg1"/>
                </a:solidFill>
              </a:rPr>
              <a:t> via Career Center and communicate purpose &amp; outcomes of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D3AB0A"/>
                </a:solidFill>
              </a:rPr>
              <a:t>Faculty:</a:t>
            </a:r>
            <a:r>
              <a:rPr lang="en-US" sz="4000" dirty="0">
                <a:solidFill>
                  <a:schemeClr val="bg1"/>
                </a:solidFill>
              </a:rPr>
              <a:t> streamlined SLO assessment, data management, and closing the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D3AB0A"/>
                </a:solidFill>
              </a:rPr>
              <a:t>Employers: </a:t>
            </a:r>
            <a:r>
              <a:rPr lang="en-US" sz="4000" dirty="0">
                <a:solidFill>
                  <a:schemeClr val="bg1"/>
                </a:solidFill>
              </a:rPr>
              <a:t>certification of specific skills by discipline experts “beyond grades”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48CE9-E9A5-4550-0626-5624975DE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288113"/>
            <a:ext cx="5704762" cy="40952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727E4FE-E7C6-C082-414D-9D5FE4348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2" y="215068"/>
            <a:ext cx="6371278" cy="24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8BE54B-3EBC-934A-4791-DE61F4AF4A5F}"/>
              </a:ext>
            </a:extLst>
          </p:cNvPr>
          <p:cNvSpPr/>
          <p:nvPr/>
        </p:nvSpPr>
        <p:spPr>
          <a:xfrm>
            <a:off x="4038320" y="529046"/>
            <a:ext cx="41153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D3AB0A"/>
                </a:solidFill>
                <a:effectLst/>
              </a:rPr>
              <a:t>Questions?</a:t>
            </a: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3EAA930-F583-A9B6-9321-12FEA905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3429000"/>
            <a:ext cx="6766560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231</Words>
  <Application>Microsoft Office PowerPoint</Application>
  <PresentationFormat>Widescreen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Friday SLO Talks</vt:lpstr>
      <vt:lpstr>Curriculum to Career:</vt:lpstr>
      <vt:lpstr>Overview of “alignment”</vt:lpstr>
      <vt:lpstr>Defining the levels</vt:lpstr>
      <vt:lpstr>Alignment Example from Chaffey College</vt:lpstr>
      <vt:lpstr>Curriculum to Career: ACES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SLO Talks</dc:title>
  <dc:creator>Tasaka, Bethany</dc:creator>
  <cp:lastModifiedBy>shannon jessen</cp:lastModifiedBy>
  <cp:revision>11</cp:revision>
  <dcterms:created xsi:type="dcterms:W3CDTF">2022-09-14T05:03:37Z</dcterms:created>
  <dcterms:modified xsi:type="dcterms:W3CDTF">2022-09-16T16:54:01Z</dcterms:modified>
</cp:coreProperties>
</file>