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7" r:id="rId2"/>
    <p:sldId id="272" r:id="rId3"/>
    <p:sldId id="261" r:id="rId4"/>
    <p:sldId id="260" r:id="rId5"/>
    <p:sldId id="265" r:id="rId6"/>
    <p:sldId id="263" r:id="rId7"/>
    <p:sldId id="262" r:id="rId8"/>
    <p:sldId id="264" r:id="rId9"/>
    <p:sldId id="258" r:id="rId10"/>
    <p:sldId id="259" r:id="rId11"/>
    <p:sldId id="266" r:id="rId12"/>
    <p:sldId id="271" r:id="rId13"/>
    <p:sldId id="269" r:id="rId14"/>
    <p:sldId id="268"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210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10/15/2021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10/15/2021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10/15/2021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10/15/2021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10/15/2021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10/15/2021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10/15/2021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10/15/2021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10/15/2021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10/15/2021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10/15/2021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10/15/2021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campus.com/rubricshowc.cfm?code=G22BW7B&amp;sp=true&amp;" TargetMode="External"/><Relationship Id="rId2" Type="http://schemas.openxmlformats.org/officeDocument/2006/relationships/hyperlink" Target="https://www.quickrubric.com/r#/create-a-rubric" TargetMode="External"/><Relationship Id="rId1" Type="http://schemas.openxmlformats.org/officeDocument/2006/relationships/slideLayout" Target="../slideLayouts/slideLayout2.xml"/><Relationship Id="rId5" Type="http://schemas.openxmlformats.org/officeDocument/2006/relationships/hyperlink" Target="https://www.aacu.org/value-rubrics" TargetMode="External"/><Relationship Id="rId4" Type="http://schemas.openxmlformats.org/officeDocument/2006/relationships/hyperlink" Target="http://rubistar.4teachers.org/index.php?screen=CustomizeTemplate&amp;bank_rubric_id=25&amp;section_id=7&amp;"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irar.humboldt.edu/infograph" TargetMode="External"/><Relationship Id="rId2" Type="http://schemas.openxmlformats.org/officeDocument/2006/relationships/hyperlink" Target="https://www.tableau.com/solutions/education-analytic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Janio_Jarek@sac.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c-id.net/descriptors/final/show/308" TargetMode="External"/><Relationship Id="rId2" Type="http://schemas.openxmlformats.org/officeDocument/2006/relationships/hyperlink" Target="https://www.asccc.org/sites/default/files/COR_0.pdf" TargetMode="External"/><Relationship Id="rId1" Type="http://schemas.openxmlformats.org/officeDocument/2006/relationships/slideLayout" Target="../slideLayouts/slideLayout2.xml"/><Relationship Id="rId4" Type="http://schemas.openxmlformats.org/officeDocument/2006/relationships/hyperlink" Target="https://sac.curricunet.com/DynamicReports/AllFieldsReportByEntity/8815?entityType=Course&amp;reportId=267"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sac.curricunet.com/DynamicReports/AllFieldsReportByEntity/10905?entityType=Course&amp;reportId=26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edglossary.org/rubric/"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fontScale="90000"/>
          </a:bodyPr>
          <a:lstStyle/>
          <a:p>
            <a:r>
              <a:rPr lang="en-US" dirty="0"/>
              <a:t>Keeping track of student learning</a:t>
            </a:r>
            <a:endParaRPr lang="en-US" sz="8000"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fontScale="92500"/>
          </a:bodyPr>
          <a:lstStyle/>
          <a:p>
            <a:r>
              <a:rPr lang="en-US" sz="2400" dirty="0">
                <a:solidFill>
                  <a:schemeClr val="tx1">
                    <a:lumMod val="85000"/>
                    <a:lumOff val="15000"/>
                  </a:schemeClr>
                </a:solidFill>
              </a:rPr>
              <a:t>Jarek Janio, </a:t>
            </a:r>
            <a:r>
              <a:rPr lang="en-US" sz="2400" dirty="0" err="1">
                <a:solidFill>
                  <a:schemeClr val="tx1">
                    <a:lumMod val="85000"/>
                    <a:lumOff val="15000"/>
                  </a:schemeClr>
                </a:solidFill>
              </a:rPr>
              <a:t>ph.d.</a:t>
            </a:r>
            <a:endParaRPr lang="en-US" sz="2400" dirty="0">
              <a:solidFill>
                <a:schemeClr val="tx1">
                  <a:lumMod val="85000"/>
                  <a:lumOff val="15000"/>
                </a:schemeClr>
              </a:solidFill>
            </a:endParaRPr>
          </a:p>
          <a:p>
            <a:r>
              <a:rPr lang="en-US" dirty="0">
                <a:solidFill>
                  <a:schemeClr val="tx1">
                    <a:lumMod val="85000"/>
                    <a:lumOff val="15000"/>
                  </a:schemeClr>
                </a:solidFill>
              </a:rPr>
              <a:t>SLO coordinator, </a:t>
            </a:r>
            <a:r>
              <a:rPr lang="en-US" dirty="0" err="1">
                <a:solidFill>
                  <a:schemeClr val="tx1">
                    <a:lumMod val="85000"/>
                    <a:lumOff val="15000"/>
                  </a:schemeClr>
                </a:solidFill>
              </a:rPr>
              <a:t>santa</a:t>
            </a:r>
            <a:r>
              <a:rPr lang="en-US" dirty="0">
                <a:solidFill>
                  <a:schemeClr val="tx1">
                    <a:lumMod val="85000"/>
                    <a:lumOff val="15000"/>
                  </a:schemeClr>
                </a:solidFill>
              </a:rPr>
              <a:t> ana college</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95039-B145-468E-8BA4-06DE03548C3B}"/>
              </a:ext>
            </a:extLst>
          </p:cNvPr>
          <p:cNvSpPr>
            <a:spLocks noGrp="1"/>
          </p:cNvSpPr>
          <p:nvPr>
            <p:ph type="title"/>
          </p:nvPr>
        </p:nvSpPr>
        <p:spPr/>
        <p:txBody>
          <a:bodyPr/>
          <a:lstStyle/>
          <a:p>
            <a:r>
              <a:rPr lang="en-US" dirty="0"/>
              <a:t>Assessment Rubric Design</a:t>
            </a:r>
          </a:p>
        </p:txBody>
      </p:sp>
      <p:sp>
        <p:nvSpPr>
          <p:cNvPr id="3" name="Content Placeholder 2">
            <a:extLst>
              <a:ext uri="{FF2B5EF4-FFF2-40B4-BE49-F238E27FC236}">
                <a16:creationId xmlns:a16="http://schemas.microsoft.com/office/drawing/2014/main" id="{C7273321-40F1-4C8E-9F5E-7B065B7F1144}"/>
              </a:ext>
            </a:extLst>
          </p:cNvPr>
          <p:cNvSpPr>
            <a:spLocks noGrp="1"/>
          </p:cNvSpPr>
          <p:nvPr>
            <p:ph idx="1"/>
          </p:nvPr>
        </p:nvSpPr>
        <p:spPr/>
        <p:txBody>
          <a:bodyPr/>
          <a:lstStyle/>
          <a:p>
            <a:pPr lvl="1">
              <a:buFont typeface="Wingdings" panose="05000000000000000000" pitchFamily="2" charset="2"/>
              <a:buChar char="§"/>
            </a:pPr>
            <a:r>
              <a:rPr lang="en-US" sz="2200" dirty="0">
                <a:hlinkClick r:id="rId2"/>
              </a:rPr>
              <a:t>Quick Rubric</a:t>
            </a:r>
            <a:endParaRPr lang="en-US" sz="2200" dirty="0"/>
          </a:p>
          <a:p>
            <a:pPr lvl="1">
              <a:buFont typeface="Wingdings" panose="05000000000000000000" pitchFamily="2" charset="2"/>
              <a:buChar char="§"/>
            </a:pPr>
            <a:r>
              <a:rPr lang="en-US" sz="2200" dirty="0" err="1">
                <a:hlinkClick r:id="rId3"/>
              </a:rPr>
              <a:t>Rcampus</a:t>
            </a:r>
            <a:endParaRPr lang="en-US" sz="2200" dirty="0"/>
          </a:p>
          <a:p>
            <a:pPr lvl="1">
              <a:buFont typeface="Wingdings" panose="05000000000000000000" pitchFamily="2" charset="2"/>
              <a:buChar char="§"/>
            </a:pPr>
            <a:r>
              <a:rPr lang="en-US" sz="2200" dirty="0" err="1">
                <a:hlinkClick r:id="rId4"/>
              </a:rPr>
              <a:t>Rubistar</a:t>
            </a:r>
            <a:endParaRPr lang="en-US" sz="2200" dirty="0"/>
          </a:p>
          <a:p>
            <a:pPr lvl="1">
              <a:buFont typeface="Wingdings" panose="05000000000000000000" pitchFamily="2" charset="2"/>
              <a:buChar char="§"/>
            </a:pPr>
            <a:r>
              <a:rPr lang="en-US" sz="2200" dirty="0">
                <a:hlinkClick r:id="rId5"/>
              </a:rPr>
              <a:t>VALUE Rubrics </a:t>
            </a:r>
            <a:endParaRPr lang="en-US" sz="2200" dirty="0"/>
          </a:p>
          <a:p>
            <a:pPr>
              <a:buFont typeface="Wingdings" panose="05000000000000000000" pitchFamily="2" charset="2"/>
              <a:buChar char="§"/>
            </a:pPr>
            <a:r>
              <a:rPr lang="en-US" dirty="0"/>
              <a:t>Who is responsible? </a:t>
            </a:r>
          </a:p>
          <a:p>
            <a:pPr>
              <a:buFont typeface="Wingdings" panose="05000000000000000000" pitchFamily="2" charset="2"/>
              <a:buChar char="§"/>
            </a:pPr>
            <a:r>
              <a:rPr lang="en-US" dirty="0"/>
              <a:t>How are rubrics developed?</a:t>
            </a:r>
          </a:p>
          <a:p>
            <a:pPr>
              <a:buFont typeface="Wingdings" panose="05000000000000000000" pitchFamily="2" charset="2"/>
              <a:buChar char="§"/>
            </a:pPr>
            <a:r>
              <a:rPr lang="en-US" dirty="0"/>
              <a:t>Where are they maintained? </a:t>
            </a:r>
          </a:p>
          <a:p>
            <a:pPr>
              <a:buFont typeface="Wingdings" panose="05000000000000000000" pitchFamily="2" charset="2"/>
              <a:buChar char="§"/>
            </a:pPr>
            <a:r>
              <a:rPr lang="en-US" dirty="0"/>
              <a:t>How can faculty access them? </a:t>
            </a:r>
          </a:p>
        </p:txBody>
      </p:sp>
    </p:spTree>
    <p:extLst>
      <p:ext uri="{BB962C8B-B14F-4D97-AF65-F5344CB8AC3E}">
        <p14:creationId xmlns:p14="http://schemas.microsoft.com/office/powerpoint/2010/main" val="35979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STEP five: </a:t>
            </a:r>
            <a:r>
              <a:rPr lang="en-US" dirty="0" err="1">
                <a:solidFill>
                  <a:srgbClr val="FFFFFF"/>
                </a:solidFill>
              </a:rPr>
              <a:t>slo</a:t>
            </a:r>
            <a:r>
              <a:rPr lang="en-US" dirty="0">
                <a:solidFill>
                  <a:srgbClr val="FFFFFF"/>
                </a:solidFill>
              </a:rPr>
              <a:t> assessment data analysis</a:t>
            </a:r>
          </a:p>
        </p:txBody>
      </p:sp>
      <p:sp>
        <p:nvSpPr>
          <p:cNvPr id="9" name="TextBox 8">
            <a:extLst>
              <a:ext uri="{FF2B5EF4-FFF2-40B4-BE49-F238E27FC236}">
                <a16:creationId xmlns:a16="http://schemas.microsoft.com/office/drawing/2014/main" id="{A36560B0-D98D-4AAC-8406-275EB6BBEAC7}"/>
              </a:ext>
            </a:extLst>
          </p:cNvPr>
          <p:cNvSpPr txBox="1"/>
          <p:nvPr/>
        </p:nvSpPr>
        <p:spPr>
          <a:xfrm>
            <a:off x="187258" y="415022"/>
            <a:ext cx="11301108" cy="2585323"/>
          </a:xfrm>
          <a:prstGeom prst="rect">
            <a:avLst/>
          </a:prstGeom>
          <a:noFill/>
        </p:spPr>
        <p:txBody>
          <a:bodyPr wrap="square">
            <a:spAutoFit/>
          </a:bodyPr>
          <a:lstStyle/>
          <a:p>
            <a:r>
              <a:rPr lang="en-US"/>
              <a:t>After students’ performance is assessed, data from the rubric can be analyzed for course, program or institutional improvement. Direct assessment of student learning is designed to provide data to point to what and how well students learn. </a:t>
            </a:r>
          </a:p>
          <a:p>
            <a:endParaRPr lang="en-US"/>
          </a:p>
          <a:p>
            <a:r>
              <a:rPr lang="en-US"/>
              <a:t>Analysis of that data will point to areas necessary for improvement. Once all the specific skills and competencies for students to attain in the course, program and institution are identified, then the question of frequency of assessment goes away because improvement of teaching and learning is a constant and ongoing process. </a:t>
            </a:r>
          </a:p>
          <a:p>
            <a:endParaRPr lang="en-US" u="sng"/>
          </a:p>
          <a:p>
            <a:r>
              <a:rPr lang="en-US" u="sng"/>
              <a:t>Students</a:t>
            </a:r>
            <a:r>
              <a:rPr lang="en-US"/>
              <a:t> would want to know what and how well they are learning every step along the way. </a:t>
            </a:r>
            <a:endParaRPr lang="en-US" dirty="0"/>
          </a:p>
        </p:txBody>
      </p:sp>
    </p:spTree>
    <p:extLst>
      <p:ext uri="{BB962C8B-B14F-4D97-AF65-F5344CB8AC3E}">
        <p14:creationId xmlns:p14="http://schemas.microsoft.com/office/powerpoint/2010/main" val="105177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BC6B7-F915-4711-922A-61580222D7FD}"/>
              </a:ext>
            </a:extLst>
          </p:cNvPr>
          <p:cNvSpPr>
            <a:spLocks noGrp="1"/>
          </p:cNvSpPr>
          <p:nvPr>
            <p:ph type="title"/>
          </p:nvPr>
        </p:nvSpPr>
        <p:spPr/>
        <p:txBody>
          <a:bodyPr/>
          <a:lstStyle/>
          <a:p>
            <a:r>
              <a:rPr lang="en-US" dirty="0"/>
              <a:t>Making learning visible</a:t>
            </a:r>
          </a:p>
        </p:txBody>
      </p:sp>
      <p:sp>
        <p:nvSpPr>
          <p:cNvPr id="3" name="Content Placeholder 2">
            <a:extLst>
              <a:ext uri="{FF2B5EF4-FFF2-40B4-BE49-F238E27FC236}">
                <a16:creationId xmlns:a16="http://schemas.microsoft.com/office/drawing/2014/main" id="{FE6D4D16-6960-46CB-9131-849A30FD3481}"/>
              </a:ext>
            </a:extLst>
          </p:cNvPr>
          <p:cNvSpPr>
            <a:spLocks noGrp="1"/>
          </p:cNvSpPr>
          <p:nvPr>
            <p:ph idx="1"/>
          </p:nvPr>
        </p:nvSpPr>
        <p:spPr/>
        <p:txBody>
          <a:bodyPr>
            <a:normAutofit fontScale="85000" lnSpcReduction="20000"/>
          </a:bodyPr>
          <a:lstStyle/>
          <a:p>
            <a:r>
              <a:rPr lang="en-US" dirty="0">
                <a:hlinkClick r:id="rId2"/>
              </a:rPr>
              <a:t>Tableau and others</a:t>
            </a:r>
            <a:endParaRPr lang="en-US" dirty="0"/>
          </a:p>
          <a:p>
            <a:r>
              <a:rPr lang="en-US" dirty="0">
                <a:hlinkClick r:id="rId3"/>
              </a:rPr>
              <a:t>Infographics</a:t>
            </a:r>
            <a:endParaRPr lang="en-US" dirty="0"/>
          </a:p>
          <a:p>
            <a:endParaRPr lang="en-US" dirty="0"/>
          </a:p>
          <a:p>
            <a:r>
              <a:rPr lang="en-US" dirty="0"/>
              <a:t>SLO assessment data collection:</a:t>
            </a:r>
          </a:p>
          <a:p>
            <a:pPr lvl="1"/>
            <a:r>
              <a:rPr lang="en-US" dirty="0"/>
              <a:t>How to collect information from different sections of the same course? </a:t>
            </a:r>
          </a:p>
          <a:p>
            <a:pPr lvl="1"/>
            <a:r>
              <a:rPr lang="en-US" dirty="0"/>
              <a:t>How to collect it from adjuncts? </a:t>
            </a:r>
          </a:p>
          <a:p>
            <a:r>
              <a:rPr lang="en-US" dirty="0"/>
              <a:t>Disaggregation of SLO assessment data. How’s that done? </a:t>
            </a:r>
          </a:p>
          <a:p>
            <a:r>
              <a:rPr lang="en-US" dirty="0"/>
              <a:t>What does disaggregation of data mean?</a:t>
            </a:r>
          </a:p>
          <a:p>
            <a:pPr lvl="1"/>
            <a:r>
              <a:rPr lang="en-US" dirty="0"/>
              <a:t>The presentation of data broken into segments, for example test scores for students from various ethnic groups instead of in the aggregate, for the entire student population.</a:t>
            </a:r>
          </a:p>
          <a:p>
            <a:r>
              <a:rPr lang="en-US" dirty="0"/>
              <a:t>Who is responsible? How can research help? </a:t>
            </a:r>
          </a:p>
          <a:p>
            <a:endParaRPr lang="en-US" dirty="0"/>
          </a:p>
        </p:txBody>
      </p:sp>
    </p:spTree>
    <p:extLst>
      <p:ext uri="{BB962C8B-B14F-4D97-AF65-F5344CB8AC3E}">
        <p14:creationId xmlns:p14="http://schemas.microsoft.com/office/powerpoint/2010/main" val="3339688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STEP six: closing of the loop</a:t>
            </a:r>
          </a:p>
        </p:txBody>
      </p:sp>
      <p:sp>
        <p:nvSpPr>
          <p:cNvPr id="9" name="TextBox 8">
            <a:extLst>
              <a:ext uri="{FF2B5EF4-FFF2-40B4-BE49-F238E27FC236}">
                <a16:creationId xmlns:a16="http://schemas.microsoft.com/office/drawing/2014/main" id="{A36560B0-D98D-4AAC-8406-275EB6BBEAC7}"/>
              </a:ext>
            </a:extLst>
          </p:cNvPr>
          <p:cNvSpPr txBox="1"/>
          <p:nvPr/>
        </p:nvSpPr>
        <p:spPr>
          <a:xfrm>
            <a:off x="187258" y="415022"/>
            <a:ext cx="11301108" cy="3139321"/>
          </a:xfrm>
          <a:prstGeom prst="rect">
            <a:avLst/>
          </a:prstGeom>
          <a:noFill/>
        </p:spPr>
        <p:txBody>
          <a:bodyPr wrap="square">
            <a:spAutoFit/>
          </a:bodyPr>
          <a:lstStyle/>
          <a:p>
            <a:r>
              <a:rPr lang="en-US" dirty="0"/>
              <a:t>As a result of the data analysis, necessary resources need to be requested. Departments act on that data to plan for improvement of both teaching and learning. </a:t>
            </a:r>
          </a:p>
          <a:p>
            <a:endParaRPr lang="en-US" dirty="0"/>
          </a:p>
          <a:p>
            <a:r>
              <a:rPr lang="en-US" dirty="0"/>
              <a:t>To address the gaps, interventions having to do with the organization, planning, availability of resources, or staffing will need to be implemented. </a:t>
            </a:r>
          </a:p>
          <a:p>
            <a:endParaRPr lang="en-US" dirty="0"/>
          </a:p>
          <a:p>
            <a:r>
              <a:rPr lang="en-US" dirty="0"/>
              <a:t>Results of student learning assessment should also be disaggregated to analyze the learning among underrepresented populations. </a:t>
            </a:r>
          </a:p>
          <a:p>
            <a:endParaRPr lang="en-US" dirty="0"/>
          </a:p>
          <a:p>
            <a:r>
              <a:rPr lang="en-US" dirty="0"/>
              <a:t>Finally, in accord with action research guidelines, after instructional interventions are in place, instruction, assessment and data collection start anew. </a:t>
            </a:r>
          </a:p>
        </p:txBody>
      </p:sp>
    </p:spTree>
    <p:extLst>
      <p:ext uri="{BB962C8B-B14F-4D97-AF65-F5344CB8AC3E}">
        <p14:creationId xmlns:p14="http://schemas.microsoft.com/office/powerpoint/2010/main" val="1679285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63B76-A689-47A6-ABC0-0C355B2EFAF5}"/>
              </a:ext>
            </a:extLst>
          </p:cNvPr>
          <p:cNvSpPr>
            <a:spLocks noGrp="1"/>
          </p:cNvSpPr>
          <p:nvPr>
            <p:ph type="title"/>
          </p:nvPr>
        </p:nvSpPr>
        <p:spPr/>
        <p:txBody>
          <a:bodyPr/>
          <a:lstStyle/>
          <a:p>
            <a:r>
              <a:rPr lang="en-US" dirty="0"/>
              <a:t>Program Review </a:t>
            </a:r>
            <a:br>
              <a:rPr lang="en-US" dirty="0"/>
            </a:br>
            <a:r>
              <a:rPr lang="en-US" dirty="0"/>
              <a:t>and Resource Allocation Requests</a:t>
            </a:r>
          </a:p>
        </p:txBody>
      </p:sp>
      <p:sp>
        <p:nvSpPr>
          <p:cNvPr id="3" name="Content Placeholder 2">
            <a:extLst>
              <a:ext uri="{FF2B5EF4-FFF2-40B4-BE49-F238E27FC236}">
                <a16:creationId xmlns:a16="http://schemas.microsoft.com/office/drawing/2014/main" id="{FC86DCE2-3002-43B8-80F9-60091AA9F1C9}"/>
              </a:ext>
            </a:extLst>
          </p:cNvPr>
          <p:cNvSpPr>
            <a:spLocks noGrp="1"/>
          </p:cNvSpPr>
          <p:nvPr>
            <p:ph idx="1"/>
          </p:nvPr>
        </p:nvSpPr>
        <p:spPr/>
        <p:txBody>
          <a:bodyPr/>
          <a:lstStyle/>
          <a:p>
            <a:r>
              <a:rPr lang="en-US" dirty="0"/>
              <a:t>How is this done electronically?</a:t>
            </a:r>
          </a:p>
          <a:p>
            <a:r>
              <a:rPr lang="en-US" dirty="0"/>
              <a:t>How are the databases integrated? How do they communicate with each other?</a:t>
            </a:r>
          </a:p>
          <a:p>
            <a:r>
              <a:rPr lang="en-US" dirty="0"/>
              <a:t>Who is responsible? At what level? </a:t>
            </a:r>
          </a:p>
          <a:p>
            <a:r>
              <a:rPr lang="en-US" dirty="0"/>
              <a:t>How do faculty interact with the data? Department chairs? Administrators? </a:t>
            </a:r>
          </a:p>
          <a:p>
            <a:endParaRPr lang="en-US" dirty="0"/>
          </a:p>
        </p:txBody>
      </p:sp>
    </p:spTree>
    <p:extLst>
      <p:ext uri="{BB962C8B-B14F-4D97-AF65-F5344CB8AC3E}">
        <p14:creationId xmlns:p14="http://schemas.microsoft.com/office/powerpoint/2010/main" val="3488287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D0D94-D9E8-495D-A819-96D3033D78FB}"/>
              </a:ext>
            </a:extLst>
          </p:cNvPr>
          <p:cNvSpPr>
            <a:spLocks noGrp="1"/>
          </p:cNvSpPr>
          <p:nvPr>
            <p:ph type="title"/>
          </p:nvPr>
        </p:nvSpPr>
        <p:spPr/>
        <p:txBody>
          <a:bodyPr/>
          <a:lstStyle/>
          <a:p>
            <a:r>
              <a:rPr lang="en-US" dirty="0"/>
              <a:t>Questions, comments</a:t>
            </a:r>
          </a:p>
        </p:txBody>
      </p:sp>
      <p:sp>
        <p:nvSpPr>
          <p:cNvPr id="3" name="Content Placeholder 2">
            <a:extLst>
              <a:ext uri="{FF2B5EF4-FFF2-40B4-BE49-F238E27FC236}">
                <a16:creationId xmlns:a16="http://schemas.microsoft.com/office/drawing/2014/main" id="{0D700557-02BE-4052-AD1A-61AC75465BBD}"/>
              </a:ext>
            </a:extLst>
          </p:cNvPr>
          <p:cNvSpPr>
            <a:spLocks noGrp="1"/>
          </p:cNvSpPr>
          <p:nvPr>
            <p:ph idx="1"/>
          </p:nvPr>
        </p:nvSpPr>
        <p:spPr/>
        <p:txBody>
          <a:bodyPr/>
          <a:lstStyle/>
          <a:p>
            <a:r>
              <a:rPr lang="en-US" dirty="0">
                <a:hlinkClick r:id="rId2"/>
              </a:rPr>
              <a:t>Janio_Jarek@sac.edu</a:t>
            </a:r>
            <a:endParaRPr lang="en-US" dirty="0"/>
          </a:p>
          <a:p>
            <a:endParaRPr lang="en-US" dirty="0"/>
          </a:p>
        </p:txBody>
      </p:sp>
    </p:spTree>
    <p:extLst>
      <p:ext uri="{BB962C8B-B14F-4D97-AF65-F5344CB8AC3E}">
        <p14:creationId xmlns:p14="http://schemas.microsoft.com/office/powerpoint/2010/main" val="1520265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33893-975F-462F-A087-203317E03849}"/>
              </a:ext>
            </a:extLst>
          </p:cNvPr>
          <p:cNvSpPr>
            <a:spLocks noGrp="1"/>
          </p:cNvSpPr>
          <p:nvPr>
            <p:ph type="title"/>
          </p:nvPr>
        </p:nvSpPr>
        <p:spPr/>
        <p:txBody>
          <a:bodyPr/>
          <a:lstStyle/>
          <a:p>
            <a:r>
              <a:rPr lang="en-US" dirty="0"/>
              <a:t>Six Steps for SLO Implementation </a:t>
            </a:r>
          </a:p>
        </p:txBody>
      </p:sp>
      <p:sp>
        <p:nvSpPr>
          <p:cNvPr id="3" name="Content Placeholder 2">
            <a:extLst>
              <a:ext uri="{FF2B5EF4-FFF2-40B4-BE49-F238E27FC236}">
                <a16:creationId xmlns:a16="http://schemas.microsoft.com/office/drawing/2014/main" id="{24117F2E-E9B9-4F0F-92D7-6FF7BEEF7AE9}"/>
              </a:ext>
            </a:extLst>
          </p:cNvPr>
          <p:cNvSpPr>
            <a:spLocks noGrp="1"/>
          </p:cNvSpPr>
          <p:nvPr>
            <p:ph idx="1"/>
          </p:nvPr>
        </p:nvSpPr>
        <p:spPr/>
        <p:txBody>
          <a:bodyPr/>
          <a:lstStyle/>
          <a:p>
            <a:r>
              <a:rPr lang="en-US" sz="2400" b="1" dirty="0">
                <a:solidFill>
                  <a:srgbClr val="002060"/>
                </a:solidFill>
              </a:rPr>
              <a:t>STEP one: 	course content analysis </a:t>
            </a:r>
          </a:p>
          <a:p>
            <a:r>
              <a:rPr lang="en-US" sz="2400" b="1" dirty="0">
                <a:solidFill>
                  <a:srgbClr val="002060"/>
                </a:solidFill>
              </a:rPr>
              <a:t>STEP two: 	</a:t>
            </a:r>
            <a:r>
              <a:rPr lang="en-US" sz="2400" b="1" dirty="0" err="1">
                <a:solidFill>
                  <a:srgbClr val="002060"/>
                </a:solidFill>
              </a:rPr>
              <a:t>slo</a:t>
            </a:r>
            <a:r>
              <a:rPr lang="en-US" sz="2400" b="1" dirty="0">
                <a:solidFill>
                  <a:srgbClr val="002060"/>
                </a:solidFill>
              </a:rPr>
              <a:t> statement design</a:t>
            </a:r>
          </a:p>
          <a:p>
            <a:r>
              <a:rPr lang="en-US" sz="2400" b="1" dirty="0">
                <a:solidFill>
                  <a:srgbClr val="002060"/>
                </a:solidFill>
              </a:rPr>
              <a:t>STEP three: 	</a:t>
            </a:r>
            <a:r>
              <a:rPr lang="en-US" sz="2400" b="1" dirty="0" err="1">
                <a:solidFill>
                  <a:srgbClr val="002060"/>
                </a:solidFill>
              </a:rPr>
              <a:t>slo</a:t>
            </a:r>
            <a:r>
              <a:rPr lang="en-US" sz="2400" b="1" dirty="0">
                <a:solidFill>
                  <a:srgbClr val="002060"/>
                </a:solidFill>
              </a:rPr>
              <a:t> alignment to program and institution learning outcomes </a:t>
            </a:r>
          </a:p>
          <a:p>
            <a:r>
              <a:rPr lang="en-US" sz="2400" b="1" dirty="0">
                <a:solidFill>
                  <a:srgbClr val="002060"/>
                </a:solidFill>
              </a:rPr>
              <a:t>STEP four: 	direct assessment rubric design</a:t>
            </a:r>
          </a:p>
          <a:p>
            <a:r>
              <a:rPr lang="en-US" sz="2400" b="1" dirty="0">
                <a:solidFill>
                  <a:srgbClr val="002060"/>
                </a:solidFill>
              </a:rPr>
              <a:t>STEP five: 	</a:t>
            </a:r>
            <a:r>
              <a:rPr lang="en-US" sz="2400" b="1" dirty="0" err="1">
                <a:solidFill>
                  <a:srgbClr val="002060"/>
                </a:solidFill>
              </a:rPr>
              <a:t>slo</a:t>
            </a:r>
            <a:r>
              <a:rPr lang="en-US" sz="2400" b="1" dirty="0">
                <a:solidFill>
                  <a:srgbClr val="002060"/>
                </a:solidFill>
              </a:rPr>
              <a:t> assessment data analysis</a:t>
            </a:r>
          </a:p>
          <a:p>
            <a:r>
              <a:rPr lang="en-US" sz="2400" b="1" dirty="0">
                <a:solidFill>
                  <a:srgbClr val="002060"/>
                </a:solidFill>
              </a:rPr>
              <a:t>STEP six: 	closing of the loop</a:t>
            </a:r>
          </a:p>
          <a:p>
            <a:endParaRPr lang="en-US" dirty="0">
              <a:solidFill>
                <a:srgbClr val="FFFFFF"/>
              </a:solidFill>
            </a:endParaRPr>
          </a:p>
          <a:p>
            <a:endParaRPr lang="en-US" dirty="0">
              <a:solidFill>
                <a:srgbClr val="FFFFFF"/>
              </a:solidFill>
            </a:endParaRPr>
          </a:p>
          <a:p>
            <a:endParaRPr lang="en-US" dirty="0">
              <a:solidFill>
                <a:srgbClr val="FFFFFF"/>
              </a:solidFill>
            </a:endParaRPr>
          </a:p>
          <a:p>
            <a:endParaRPr lang="en-US" dirty="0">
              <a:solidFill>
                <a:srgbClr val="FFFFFF"/>
              </a:solidFill>
            </a:endParaRPr>
          </a:p>
          <a:p>
            <a:endParaRPr lang="en-US" dirty="0">
              <a:solidFill>
                <a:srgbClr val="FFFFFF"/>
              </a:solidFill>
            </a:endParaRPr>
          </a:p>
          <a:p>
            <a:endParaRPr lang="en-US" dirty="0"/>
          </a:p>
        </p:txBody>
      </p:sp>
    </p:spTree>
    <p:extLst>
      <p:ext uri="{BB962C8B-B14F-4D97-AF65-F5344CB8AC3E}">
        <p14:creationId xmlns:p14="http://schemas.microsoft.com/office/powerpoint/2010/main" val="211972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4800" i="1" dirty="0">
                <a:solidFill>
                  <a:schemeClr val="bg1"/>
                </a:solidFill>
              </a:rPr>
              <a:t>Course Outline of Record </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STEP ONE: COURSE CONTENT ANALYSIS</a:t>
            </a:r>
          </a:p>
        </p:txBody>
      </p:sp>
    </p:spTree>
    <p:extLst>
      <p:ext uri="{BB962C8B-B14F-4D97-AF65-F5344CB8AC3E}">
        <p14:creationId xmlns:p14="http://schemas.microsoft.com/office/powerpoint/2010/main" val="2839295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7A411-55B7-4F0E-A11C-1FB20298AE87}"/>
              </a:ext>
            </a:extLst>
          </p:cNvPr>
          <p:cNvSpPr>
            <a:spLocks noGrp="1"/>
          </p:cNvSpPr>
          <p:nvPr>
            <p:ph type="title"/>
          </p:nvPr>
        </p:nvSpPr>
        <p:spPr/>
        <p:txBody>
          <a:bodyPr/>
          <a:lstStyle/>
          <a:p>
            <a:r>
              <a:rPr lang="en-US" sz="4800" i="1" dirty="0">
                <a:solidFill>
                  <a:srgbClr val="002060"/>
                </a:solidFill>
              </a:rPr>
              <a:t>Course Outline of Record</a:t>
            </a:r>
            <a:endParaRPr lang="en-US" dirty="0"/>
          </a:p>
        </p:txBody>
      </p:sp>
      <p:sp>
        <p:nvSpPr>
          <p:cNvPr id="3" name="Content Placeholder 2">
            <a:extLst>
              <a:ext uri="{FF2B5EF4-FFF2-40B4-BE49-F238E27FC236}">
                <a16:creationId xmlns:a16="http://schemas.microsoft.com/office/drawing/2014/main" id="{F81FAABC-B122-46C7-9E62-E402D1C022C5}"/>
              </a:ext>
            </a:extLst>
          </p:cNvPr>
          <p:cNvSpPr>
            <a:spLocks noGrp="1"/>
          </p:cNvSpPr>
          <p:nvPr>
            <p:ph idx="1"/>
          </p:nvPr>
        </p:nvSpPr>
        <p:spPr/>
        <p:txBody>
          <a:bodyPr/>
          <a:lstStyle/>
          <a:p>
            <a:br>
              <a:rPr lang="en-US" sz="2000" i="1" dirty="0">
                <a:solidFill>
                  <a:srgbClr val="002060"/>
                </a:solidFill>
              </a:rPr>
            </a:br>
            <a:r>
              <a:rPr lang="en-US" sz="2000" i="1" dirty="0">
                <a:solidFill>
                  <a:srgbClr val="002060"/>
                </a:solidFill>
                <a:hlinkClick r:id="rId2">
                  <a:extLst>
                    <a:ext uri="{A12FA001-AC4F-418D-AE19-62706E023703}">
                      <ahyp:hlinkClr xmlns:ahyp="http://schemas.microsoft.com/office/drawing/2018/hyperlinkcolor" val="tx"/>
                    </a:ext>
                  </a:extLst>
                </a:hlinkClick>
              </a:rPr>
              <a:t>ASCCC Publication</a:t>
            </a:r>
            <a:br>
              <a:rPr lang="en-US" sz="2000" i="1" dirty="0">
                <a:solidFill>
                  <a:srgbClr val="002060"/>
                </a:solidFill>
              </a:rPr>
            </a:br>
            <a:r>
              <a:rPr lang="en-US" sz="2000" i="1" dirty="0">
                <a:solidFill>
                  <a:srgbClr val="002060"/>
                </a:solidFill>
              </a:rPr>
              <a:t>p. 12</a:t>
            </a:r>
            <a:br>
              <a:rPr lang="en-US" sz="2000" i="1" dirty="0">
                <a:solidFill>
                  <a:srgbClr val="002060"/>
                </a:solidFill>
              </a:rPr>
            </a:br>
            <a:r>
              <a:rPr lang="en-US" sz="2000" i="1" dirty="0">
                <a:solidFill>
                  <a:srgbClr val="002060"/>
                </a:solidFill>
              </a:rPr>
              <a:t>p. 21-23</a:t>
            </a:r>
            <a:br>
              <a:rPr lang="en-US" sz="2000" i="1" dirty="0">
                <a:solidFill>
                  <a:srgbClr val="002060"/>
                </a:solidFill>
              </a:rPr>
            </a:br>
            <a:br>
              <a:rPr lang="en-US" sz="2000" i="1" dirty="0">
                <a:solidFill>
                  <a:srgbClr val="002060"/>
                </a:solidFill>
              </a:rPr>
            </a:br>
            <a:r>
              <a:rPr lang="en-US" sz="2000" i="1" dirty="0">
                <a:solidFill>
                  <a:srgbClr val="002060"/>
                </a:solidFill>
                <a:hlinkClick r:id="rId3">
                  <a:extLst>
                    <a:ext uri="{A12FA001-AC4F-418D-AE19-62706E023703}">
                      <ahyp:hlinkClr xmlns:ahyp="http://schemas.microsoft.com/office/drawing/2018/hyperlinkcolor" val="tx"/>
                    </a:ext>
                  </a:extLst>
                </a:hlinkClick>
              </a:rPr>
              <a:t>Course ID</a:t>
            </a:r>
            <a:endParaRPr lang="en-US" sz="2000" i="1" dirty="0">
              <a:solidFill>
                <a:srgbClr val="002060"/>
              </a:solidFill>
            </a:endParaRPr>
          </a:p>
          <a:p>
            <a:r>
              <a:rPr lang="en-US" sz="2000" i="1" dirty="0">
                <a:solidFill>
                  <a:srgbClr val="002060"/>
                </a:solidFill>
                <a:hlinkClick r:id="rId4">
                  <a:extLst>
                    <a:ext uri="{A12FA001-AC4F-418D-AE19-62706E023703}">
                      <ahyp:hlinkClr xmlns:ahyp="http://schemas.microsoft.com/office/drawing/2018/hyperlinkcolor" val="tx"/>
                    </a:ext>
                  </a:extLst>
                </a:hlinkClick>
              </a:rPr>
              <a:t>Course Outline of Record at the college level</a:t>
            </a:r>
            <a:endParaRPr lang="en-US" sz="2000" i="1" dirty="0">
              <a:solidFill>
                <a:srgbClr val="002060"/>
              </a:solidFill>
            </a:endParaRPr>
          </a:p>
          <a:p>
            <a:pPr lvl="1"/>
            <a:r>
              <a:rPr lang="en-US" sz="1800" i="1" dirty="0">
                <a:solidFill>
                  <a:srgbClr val="002060"/>
                </a:solidFill>
              </a:rPr>
              <a:t>Examples of databases where these documents are kept</a:t>
            </a:r>
          </a:p>
          <a:p>
            <a:pPr lvl="1"/>
            <a:r>
              <a:rPr lang="en-US" sz="1800" i="1" dirty="0">
                <a:solidFill>
                  <a:srgbClr val="002060"/>
                </a:solidFill>
              </a:rPr>
              <a:t>What’s the approval process? Who is responsible? The gatekeeper? </a:t>
            </a:r>
          </a:p>
          <a:p>
            <a:endParaRPr lang="en-US" dirty="0">
              <a:solidFill>
                <a:srgbClr val="002060"/>
              </a:solidFill>
            </a:endParaRPr>
          </a:p>
        </p:txBody>
      </p:sp>
    </p:spTree>
    <p:extLst>
      <p:ext uri="{BB962C8B-B14F-4D97-AF65-F5344CB8AC3E}">
        <p14:creationId xmlns:p14="http://schemas.microsoft.com/office/powerpoint/2010/main" val="1000170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STEP two: </a:t>
            </a:r>
            <a:r>
              <a:rPr lang="en-US" dirty="0" err="1">
                <a:solidFill>
                  <a:srgbClr val="FFFFFF"/>
                </a:solidFill>
              </a:rPr>
              <a:t>slo</a:t>
            </a:r>
            <a:r>
              <a:rPr lang="en-US" dirty="0">
                <a:solidFill>
                  <a:srgbClr val="FFFFFF"/>
                </a:solidFill>
              </a:rPr>
              <a:t> statement design</a:t>
            </a:r>
          </a:p>
        </p:txBody>
      </p:sp>
      <p:pic>
        <p:nvPicPr>
          <p:cNvPr id="6" name="Picture 5">
            <a:extLst>
              <a:ext uri="{FF2B5EF4-FFF2-40B4-BE49-F238E27FC236}">
                <a16:creationId xmlns:a16="http://schemas.microsoft.com/office/drawing/2014/main" id="{E0F0061E-E7A5-40B4-9E45-BAFA8657CF43}"/>
              </a:ext>
            </a:extLst>
          </p:cNvPr>
          <p:cNvPicPr>
            <a:picLocks noChangeAspect="1"/>
          </p:cNvPicPr>
          <p:nvPr/>
        </p:nvPicPr>
        <p:blipFill>
          <a:blip r:embed="rId2"/>
          <a:stretch>
            <a:fillRect/>
          </a:stretch>
        </p:blipFill>
        <p:spPr>
          <a:xfrm>
            <a:off x="3391778" y="0"/>
            <a:ext cx="8798681" cy="4953000"/>
          </a:xfrm>
          <a:prstGeom prst="rect">
            <a:avLst/>
          </a:prstGeom>
        </p:spPr>
      </p:pic>
    </p:spTree>
    <p:extLst>
      <p:ext uri="{BB962C8B-B14F-4D97-AF65-F5344CB8AC3E}">
        <p14:creationId xmlns:p14="http://schemas.microsoft.com/office/powerpoint/2010/main" val="3504283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79886-2B2A-4ADC-98C3-D76F1844A6BC}"/>
              </a:ext>
            </a:extLst>
          </p:cNvPr>
          <p:cNvSpPr>
            <a:spLocks noGrp="1"/>
          </p:cNvSpPr>
          <p:nvPr>
            <p:ph type="title"/>
          </p:nvPr>
        </p:nvSpPr>
        <p:spPr/>
        <p:txBody>
          <a:bodyPr/>
          <a:lstStyle/>
          <a:p>
            <a:r>
              <a:rPr lang="en-US" dirty="0"/>
              <a:t>Bloom’s Taxonomy </a:t>
            </a:r>
          </a:p>
        </p:txBody>
      </p:sp>
      <p:sp>
        <p:nvSpPr>
          <p:cNvPr id="3" name="Content Placeholder 2">
            <a:extLst>
              <a:ext uri="{FF2B5EF4-FFF2-40B4-BE49-F238E27FC236}">
                <a16:creationId xmlns:a16="http://schemas.microsoft.com/office/drawing/2014/main" id="{BFC49A71-8A4A-43D3-8658-24B3C47CB4E2}"/>
              </a:ext>
            </a:extLst>
          </p:cNvPr>
          <p:cNvSpPr>
            <a:spLocks noGrp="1"/>
          </p:cNvSpPr>
          <p:nvPr>
            <p:ph idx="1"/>
          </p:nvPr>
        </p:nvSpPr>
        <p:spPr/>
        <p:txBody>
          <a:bodyPr>
            <a:normAutofit fontScale="77500" lnSpcReduction="20000"/>
          </a:bodyPr>
          <a:lstStyle/>
          <a:p>
            <a:r>
              <a:rPr lang="en-US" dirty="0"/>
              <a:t>Student Learning Outcomes</a:t>
            </a:r>
          </a:p>
          <a:p>
            <a:pPr lvl="1"/>
            <a:r>
              <a:rPr lang="en-US" dirty="0"/>
              <a:t>use knowledge of the components of argument, rhetorical devices, and logical fallacies to respond critically to various texts.</a:t>
            </a:r>
          </a:p>
          <a:p>
            <a:pPr lvl="1"/>
            <a:r>
              <a:rPr lang="en-US" dirty="0"/>
              <a:t>formulate sophisticated arguments and defend them with logical, persuasive evidence.</a:t>
            </a:r>
          </a:p>
          <a:p>
            <a:pPr lvl="1"/>
            <a:r>
              <a:rPr lang="en-US" dirty="0"/>
              <a:t>demonstrate proficiency in using standard written English.</a:t>
            </a:r>
          </a:p>
          <a:p>
            <a:pPr lvl="1"/>
            <a:r>
              <a:rPr lang="en-US" dirty="0"/>
              <a:t>demonstrate proficiency in integrating and documenting appropriately-chosen sources, in MLA format, or when appropriate in APA format, in an academic research essay.</a:t>
            </a:r>
          </a:p>
          <a:p>
            <a:r>
              <a:rPr lang="en-US" dirty="0">
                <a:hlinkClick r:id="rId2"/>
              </a:rPr>
              <a:t>ENGL 103 – Critical Thinking and Writing </a:t>
            </a:r>
            <a:endParaRPr lang="en-US" dirty="0"/>
          </a:p>
          <a:p>
            <a:r>
              <a:rPr lang="en-US" dirty="0"/>
              <a:t>How many SLOs? PLOs? ILOs? </a:t>
            </a:r>
          </a:p>
          <a:p>
            <a:r>
              <a:rPr lang="en-US" dirty="0"/>
              <a:t>How many times to assess SLOs? PLOs? ILOs?</a:t>
            </a:r>
          </a:p>
          <a:p>
            <a:r>
              <a:rPr lang="en-US" dirty="0"/>
              <a:t>Where are these housed? </a:t>
            </a:r>
          </a:p>
          <a:p>
            <a:r>
              <a:rPr lang="en-US" dirty="0"/>
              <a:t>Where are these edited? </a:t>
            </a:r>
          </a:p>
          <a:p>
            <a:r>
              <a:rPr lang="en-US" dirty="0"/>
              <a:t>Who is responsible? </a:t>
            </a:r>
          </a:p>
        </p:txBody>
      </p:sp>
    </p:spTree>
    <p:extLst>
      <p:ext uri="{BB962C8B-B14F-4D97-AF65-F5344CB8AC3E}">
        <p14:creationId xmlns:p14="http://schemas.microsoft.com/office/powerpoint/2010/main" val="1382635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4800" i="1" dirty="0">
                <a:solidFill>
                  <a:schemeClr val="bg1"/>
                </a:solidFill>
              </a:rPr>
              <a:t>SLOS TO PLOS TO ILOS</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STEP three: </a:t>
            </a:r>
            <a:r>
              <a:rPr lang="en-US" dirty="0" err="1">
                <a:solidFill>
                  <a:srgbClr val="FFFFFF"/>
                </a:solidFill>
              </a:rPr>
              <a:t>slo</a:t>
            </a:r>
            <a:r>
              <a:rPr lang="en-US" dirty="0">
                <a:solidFill>
                  <a:srgbClr val="FFFFFF"/>
                </a:solidFill>
              </a:rPr>
              <a:t> alignment to program and institution learning outcomes </a:t>
            </a:r>
          </a:p>
        </p:txBody>
      </p:sp>
    </p:spTree>
    <p:extLst>
      <p:ext uri="{BB962C8B-B14F-4D97-AF65-F5344CB8AC3E}">
        <p14:creationId xmlns:p14="http://schemas.microsoft.com/office/powerpoint/2010/main" val="1367166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7A411-55B7-4F0E-A11C-1FB20298AE87}"/>
              </a:ext>
            </a:extLst>
          </p:cNvPr>
          <p:cNvSpPr>
            <a:spLocks noGrp="1"/>
          </p:cNvSpPr>
          <p:nvPr>
            <p:ph type="title"/>
          </p:nvPr>
        </p:nvSpPr>
        <p:spPr/>
        <p:txBody>
          <a:bodyPr/>
          <a:lstStyle/>
          <a:p>
            <a:r>
              <a:rPr lang="en-US" sz="4800" i="1" dirty="0">
                <a:solidFill>
                  <a:srgbClr val="002060"/>
                </a:solidFill>
              </a:rPr>
              <a:t>Mapping</a:t>
            </a:r>
            <a:endParaRPr lang="en-US" dirty="0"/>
          </a:p>
        </p:txBody>
      </p:sp>
      <p:sp>
        <p:nvSpPr>
          <p:cNvPr id="3" name="Content Placeholder 2">
            <a:extLst>
              <a:ext uri="{FF2B5EF4-FFF2-40B4-BE49-F238E27FC236}">
                <a16:creationId xmlns:a16="http://schemas.microsoft.com/office/drawing/2014/main" id="{F81FAABC-B122-46C7-9E62-E402D1C022C5}"/>
              </a:ext>
            </a:extLst>
          </p:cNvPr>
          <p:cNvSpPr>
            <a:spLocks noGrp="1"/>
          </p:cNvSpPr>
          <p:nvPr>
            <p:ph idx="1"/>
          </p:nvPr>
        </p:nvSpPr>
        <p:spPr/>
        <p:txBody>
          <a:bodyPr>
            <a:normAutofit lnSpcReduction="10000"/>
          </a:bodyPr>
          <a:lstStyle/>
          <a:p>
            <a:r>
              <a:rPr lang="en-US" b="1" dirty="0">
                <a:solidFill>
                  <a:srgbClr val="002060"/>
                </a:solidFill>
              </a:rPr>
              <a:t>Student Learning Outcomes (SLOs) </a:t>
            </a:r>
            <a:r>
              <a:rPr lang="en-US" dirty="0">
                <a:solidFill>
                  <a:srgbClr val="002060"/>
                </a:solidFill>
              </a:rPr>
              <a:t>are skills and competencies acquired by students in courses. </a:t>
            </a:r>
          </a:p>
          <a:p>
            <a:r>
              <a:rPr lang="en-US" b="1" dirty="0">
                <a:solidFill>
                  <a:srgbClr val="002060"/>
                </a:solidFill>
              </a:rPr>
              <a:t>Program Learning Outcomes (PLOs) </a:t>
            </a:r>
            <a:r>
              <a:rPr lang="en-US" dirty="0">
                <a:solidFill>
                  <a:srgbClr val="002060"/>
                </a:solidFill>
              </a:rPr>
              <a:t>are skills and competencies acquired by students in programs. These may come from a variety of documents that provide specific guidelines from outside of our institutions. </a:t>
            </a:r>
          </a:p>
          <a:p>
            <a:r>
              <a:rPr lang="en-US" b="1" dirty="0">
                <a:solidFill>
                  <a:srgbClr val="002060"/>
                </a:solidFill>
              </a:rPr>
              <a:t>Institutional level outcomes (ILOs) </a:t>
            </a:r>
            <a:r>
              <a:rPr lang="en-US" dirty="0">
                <a:solidFill>
                  <a:srgbClr val="002060"/>
                </a:solidFill>
              </a:rPr>
              <a:t>need to be aligned with institution’s mission and vision statements. ILOs are usually broader competencies such as: critical thinking, leadership, problem solving, or communication skills and they can be found in subject matter of any discipline and should be of interest to all stakeholders throughout the institution. </a:t>
            </a:r>
          </a:p>
          <a:p>
            <a:r>
              <a:rPr lang="en-US" dirty="0">
                <a:solidFill>
                  <a:srgbClr val="002060"/>
                </a:solidFill>
              </a:rPr>
              <a:t>How can this be done electronically? </a:t>
            </a:r>
          </a:p>
          <a:p>
            <a:r>
              <a:rPr lang="en-US" dirty="0">
                <a:solidFill>
                  <a:srgbClr val="002060"/>
                </a:solidFill>
              </a:rPr>
              <a:t>Who is responsible for quality? </a:t>
            </a:r>
          </a:p>
        </p:txBody>
      </p:sp>
    </p:spTree>
    <p:extLst>
      <p:ext uri="{BB962C8B-B14F-4D97-AF65-F5344CB8AC3E}">
        <p14:creationId xmlns:p14="http://schemas.microsoft.com/office/powerpoint/2010/main" val="3176278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Step four: direct assessment rubric design</a:t>
            </a:r>
          </a:p>
        </p:txBody>
      </p:sp>
      <p:sp>
        <p:nvSpPr>
          <p:cNvPr id="9" name="TextBox 8">
            <a:extLst>
              <a:ext uri="{FF2B5EF4-FFF2-40B4-BE49-F238E27FC236}">
                <a16:creationId xmlns:a16="http://schemas.microsoft.com/office/drawing/2014/main" id="{45A23CD7-3206-4935-9D06-08D4BAD6F957}"/>
              </a:ext>
            </a:extLst>
          </p:cNvPr>
          <p:cNvSpPr txBox="1"/>
          <p:nvPr/>
        </p:nvSpPr>
        <p:spPr>
          <a:xfrm>
            <a:off x="449903" y="308017"/>
            <a:ext cx="11456751" cy="3139321"/>
          </a:xfrm>
          <a:prstGeom prst="rect">
            <a:avLst/>
          </a:prstGeom>
          <a:noFill/>
        </p:spPr>
        <p:txBody>
          <a:bodyPr wrap="square">
            <a:spAutoFit/>
          </a:bodyPr>
          <a:lstStyle/>
          <a:p>
            <a:r>
              <a:rPr lang="en-US" dirty="0"/>
              <a:t>A rubric is typically an evaluation tool or set of guidelines used to promote the consistent application of learning expectations, learning objectives, or learning standards in the classroom, or to measure their attainment against a consistent set of criteria. </a:t>
            </a:r>
          </a:p>
          <a:p>
            <a:endParaRPr lang="en-US" dirty="0"/>
          </a:p>
          <a:p>
            <a:r>
              <a:rPr lang="en-US" dirty="0"/>
              <a:t>In instructional settings, rubrics clearly define academic expectations for students and help to ensure consistency in the evaluation of academic work from student to student, assignment to assignment, or course to course. </a:t>
            </a:r>
          </a:p>
          <a:p>
            <a:endParaRPr lang="en-US" dirty="0"/>
          </a:p>
          <a:p>
            <a:r>
              <a:rPr lang="en-US" dirty="0"/>
              <a:t>Rubrics are also used as scoring instruments to determine grades or the degree to which learning standards have been demonstrated or attained by students.</a:t>
            </a:r>
          </a:p>
          <a:p>
            <a:endParaRPr lang="en-US" dirty="0"/>
          </a:p>
          <a:p>
            <a:pPr algn="r"/>
            <a:r>
              <a:rPr lang="en-US" dirty="0">
                <a:solidFill>
                  <a:srgbClr val="002060"/>
                </a:solidFill>
                <a:hlinkClick r:id="rId2">
                  <a:extLst>
                    <a:ext uri="{A12FA001-AC4F-418D-AE19-62706E023703}">
                      <ahyp:hlinkClr xmlns:ahyp="http://schemas.microsoft.com/office/drawing/2018/hyperlinkcolor" val="tx"/>
                    </a:ext>
                  </a:extLst>
                </a:hlinkClick>
              </a:rPr>
              <a:t>The Glossary of Education Reform</a:t>
            </a:r>
            <a:endParaRPr lang="en-US" dirty="0">
              <a:solidFill>
                <a:srgbClr val="002060"/>
              </a:solidFill>
            </a:endParaRPr>
          </a:p>
        </p:txBody>
      </p:sp>
    </p:spTree>
    <p:extLst>
      <p:ext uri="{BB962C8B-B14F-4D97-AF65-F5344CB8AC3E}">
        <p14:creationId xmlns:p14="http://schemas.microsoft.com/office/powerpoint/2010/main" val="191714609"/>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{EECB2DDF-8D1A-48E4-8E2A-1DAA6D966C8C}tf56160789_win32</Template>
  <TotalTime>335</TotalTime>
  <Words>905</Words>
  <Application>Microsoft Office PowerPoint</Application>
  <PresentationFormat>Widescreen</PresentationFormat>
  <Paragraphs>91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Bookman Old Style</vt:lpstr>
      <vt:lpstr>Calibri</vt:lpstr>
      <vt:lpstr>Franklin Gothic Book</vt:lpstr>
      <vt:lpstr>Wingdings</vt:lpstr>
      <vt:lpstr>1_RetrospectVTI</vt:lpstr>
      <vt:lpstr>Keeping track of student learning</vt:lpstr>
      <vt:lpstr>Six Steps for SLO Implementation </vt:lpstr>
      <vt:lpstr>Course Outline of Record </vt:lpstr>
      <vt:lpstr>Course Outline of Record</vt:lpstr>
      <vt:lpstr>PowerPoint Presentation</vt:lpstr>
      <vt:lpstr>Bloom’s Taxonomy </vt:lpstr>
      <vt:lpstr>SLOS TO PLOS TO ILOS</vt:lpstr>
      <vt:lpstr>Mapping</vt:lpstr>
      <vt:lpstr>PowerPoint Presentation</vt:lpstr>
      <vt:lpstr>Assessment Rubric Design</vt:lpstr>
      <vt:lpstr>PowerPoint Presentation</vt:lpstr>
      <vt:lpstr>Making learning visible</vt:lpstr>
      <vt:lpstr>PowerPoint Presentation</vt:lpstr>
      <vt:lpstr>Program Review  and Resource Allocation Requests</vt:lpstr>
      <vt:lpstr>Questions,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Keeping track of student learning</dc:title>
  <dc:creator>Janio, Jarek</dc:creator>
  <cp:lastModifiedBy>Janio, Jarek</cp:lastModifiedBy>
  <cp:revision>5</cp:revision>
  <dcterms:created xsi:type="dcterms:W3CDTF">2021-10-15T03:52:17Z</dcterms:created>
  <dcterms:modified xsi:type="dcterms:W3CDTF">2021-10-15T18:58:39Z</dcterms:modified>
</cp:coreProperties>
</file>