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9"/>
  </p:notesMasterIdLst>
  <p:sldIdLst>
    <p:sldId id="256" r:id="rId2"/>
    <p:sldId id="259" r:id="rId3"/>
    <p:sldId id="257" r:id="rId4"/>
    <p:sldId id="258" r:id="rId5"/>
    <p:sldId id="261" r:id="rId6"/>
    <p:sldId id="301" r:id="rId7"/>
    <p:sldId id="300" r:id="rId8"/>
    <p:sldId id="262" r:id="rId9"/>
    <p:sldId id="306" r:id="rId10"/>
    <p:sldId id="263" r:id="rId11"/>
    <p:sldId id="307" r:id="rId12"/>
    <p:sldId id="302" r:id="rId13"/>
    <p:sldId id="303" r:id="rId14"/>
    <p:sldId id="310" r:id="rId15"/>
    <p:sldId id="299" r:id="rId16"/>
    <p:sldId id="308" r:id="rId17"/>
    <p:sldId id="305"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Inter-Regular" panose="020B0604020202020204" charset="0"/>
      <p:regular r:id="rId24"/>
      <p:bold r:id="rId25"/>
    </p:embeddedFont>
    <p:embeddedFont>
      <p:font typeface="Source Sans Pro" panose="020B0503030403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B8CE54-D7E4-4D6C-B30F-6A91B47CCFBE}">
  <a:tblStyle styleId="{E4B8CE54-D7E4-4D6C-B30F-6A91B47CCFB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1A51BF6-B60F-430B-B708-1F52C015F51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9" d="100"/>
          <a:sy n="199" d="100"/>
        </p:scale>
        <p:origin x="684" y="1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649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859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05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936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4003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68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2"/>
            </a:gs>
            <a:gs pos="100000">
              <a:schemeClr val="dk1"/>
            </a:gs>
          </a:gsLst>
          <a:lin ang="8100019" scaled="0"/>
        </a:gradFill>
        <a:effectLst/>
      </p:bgPr>
    </p:bg>
    <p:spTree>
      <p:nvGrpSpPr>
        <p:cNvPr id="1" name="Shape 9"/>
        <p:cNvGrpSpPr/>
        <p:nvPr/>
      </p:nvGrpSpPr>
      <p:grpSpPr>
        <a:xfrm>
          <a:off x="0" y="0"/>
          <a:ext cx="0" cy="0"/>
          <a:chOff x="0" y="0"/>
          <a:chExt cx="0" cy="0"/>
        </a:xfrm>
      </p:grpSpPr>
      <p:sp>
        <p:nvSpPr>
          <p:cNvPr id="10" name="Google Shape;10;p2"/>
          <p:cNvSpPr/>
          <p:nvPr/>
        </p:nvSpPr>
        <p:spPr>
          <a:xfrm>
            <a:off x="-1" y="234877"/>
            <a:ext cx="9144000" cy="4673746"/>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chemeClr val="accent1"/>
              </a:gs>
              <a:gs pos="100000">
                <a:schemeClr val="accent2"/>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1037875" y="1662450"/>
            <a:ext cx="7068300" cy="1818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800"/>
              <a:buNone/>
              <a:defRPr sz="6800">
                <a:solidFill>
                  <a:schemeClr val="lt1"/>
                </a:solidFill>
              </a:defRPr>
            </a:lvl1pPr>
            <a:lvl2pPr lvl="1" rtl="0">
              <a:lnSpc>
                <a:spcPct val="100000"/>
              </a:lnSpc>
              <a:spcBef>
                <a:spcPts val="0"/>
              </a:spcBef>
              <a:spcAft>
                <a:spcPts val="0"/>
              </a:spcAft>
              <a:buClr>
                <a:schemeClr val="lt1"/>
              </a:buClr>
              <a:buSzPts val="6800"/>
              <a:buNone/>
              <a:defRPr sz="6800">
                <a:solidFill>
                  <a:schemeClr val="lt1"/>
                </a:solidFill>
              </a:defRPr>
            </a:lvl2pPr>
            <a:lvl3pPr lvl="2" rtl="0">
              <a:lnSpc>
                <a:spcPct val="100000"/>
              </a:lnSpc>
              <a:spcBef>
                <a:spcPts val="0"/>
              </a:spcBef>
              <a:spcAft>
                <a:spcPts val="0"/>
              </a:spcAft>
              <a:buClr>
                <a:schemeClr val="lt1"/>
              </a:buClr>
              <a:buSzPts val="6800"/>
              <a:buNone/>
              <a:defRPr sz="6800">
                <a:solidFill>
                  <a:schemeClr val="lt1"/>
                </a:solidFill>
              </a:defRPr>
            </a:lvl3pPr>
            <a:lvl4pPr lvl="3" rtl="0">
              <a:lnSpc>
                <a:spcPct val="100000"/>
              </a:lnSpc>
              <a:spcBef>
                <a:spcPts val="0"/>
              </a:spcBef>
              <a:spcAft>
                <a:spcPts val="0"/>
              </a:spcAft>
              <a:buClr>
                <a:schemeClr val="lt1"/>
              </a:buClr>
              <a:buSzPts val="6800"/>
              <a:buNone/>
              <a:defRPr sz="6800">
                <a:solidFill>
                  <a:schemeClr val="lt1"/>
                </a:solidFill>
              </a:defRPr>
            </a:lvl4pPr>
            <a:lvl5pPr lvl="4" rtl="0">
              <a:lnSpc>
                <a:spcPct val="100000"/>
              </a:lnSpc>
              <a:spcBef>
                <a:spcPts val="0"/>
              </a:spcBef>
              <a:spcAft>
                <a:spcPts val="0"/>
              </a:spcAft>
              <a:buClr>
                <a:schemeClr val="lt1"/>
              </a:buClr>
              <a:buSzPts val="6800"/>
              <a:buNone/>
              <a:defRPr sz="6800">
                <a:solidFill>
                  <a:schemeClr val="lt1"/>
                </a:solidFill>
              </a:defRPr>
            </a:lvl5pPr>
            <a:lvl6pPr lvl="5" rtl="0">
              <a:lnSpc>
                <a:spcPct val="100000"/>
              </a:lnSpc>
              <a:spcBef>
                <a:spcPts val="0"/>
              </a:spcBef>
              <a:spcAft>
                <a:spcPts val="0"/>
              </a:spcAft>
              <a:buClr>
                <a:schemeClr val="lt1"/>
              </a:buClr>
              <a:buSzPts val="6800"/>
              <a:buNone/>
              <a:defRPr sz="6800">
                <a:solidFill>
                  <a:schemeClr val="lt1"/>
                </a:solidFill>
              </a:defRPr>
            </a:lvl6pPr>
            <a:lvl7pPr lvl="6" rtl="0">
              <a:lnSpc>
                <a:spcPct val="100000"/>
              </a:lnSpc>
              <a:spcBef>
                <a:spcPts val="0"/>
              </a:spcBef>
              <a:spcAft>
                <a:spcPts val="0"/>
              </a:spcAft>
              <a:buClr>
                <a:schemeClr val="lt1"/>
              </a:buClr>
              <a:buSzPts val="6800"/>
              <a:buNone/>
              <a:defRPr sz="6800">
                <a:solidFill>
                  <a:schemeClr val="lt1"/>
                </a:solidFill>
              </a:defRPr>
            </a:lvl7pPr>
            <a:lvl8pPr lvl="7" rtl="0">
              <a:lnSpc>
                <a:spcPct val="100000"/>
              </a:lnSpc>
              <a:spcBef>
                <a:spcPts val="0"/>
              </a:spcBef>
              <a:spcAft>
                <a:spcPts val="0"/>
              </a:spcAft>
              <a:buClr>
                <a:schemeClr val="lt1"/>
              </a:buClr>
              <a:buSzPts val="6800"/>
              <a:buNone/>
              <a:defRPr sz="6800">
                <a:solidFill>
                  <a:schemeClr val="lt1"/>
                </a:solidFill>
              </a:defRPr>
            </a:lvl8pPr>
            <a:lvl9pPr lvl="8" rtl="0">
              <a:lnSpc>
                <a:spcPct val="100000"/>
              </a:lnSpc>
              <a:spcBef>
                <a:spcPts val="0"/>
              </a:spcBef>
              <a:spcAft>
                <a:spcPts val="0"/>
              </a:spcAft>
              <a:buClr>
                <a:schemeClr val="lt1"/>
              </a:buClr>
              <a:buSzPts val="6800"/>
              <a:buNone/>
              <a:defRPr sz="6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8100019" scaled="0"/>
        </a:gradFill>
        <a:effectLst/>
      </p:bgPr>
    </p:bg>
    <p:spTree>
      <p:nvGrpSpPr>
        <p:cNvPr id="1" name="Shape 12"/>
        <p:cNvGrpSpPr/>
        <p:nvPr/>
      </p:nvGrpSpPr>
      <p:grpSpPr>
        <a:xfrm>
          <a:off x="0" y="0"/>
          <a:ext cx="0" cy="0"/>
          <a:chOff x="0" y="0"/>
          <a:chExt cx="0" cy="0"/>
        </a:xfrm>
      </p:grpSpPr>
      <p:sp>
        <p:nvSpPr>
          <p:cNvPr id="13" name="Google Shape;13;p3"/>
          <p:cNvSpPr/>
          <p:nvPr/>
        </p:nvSpPr>
        <p:spPr>
          <a:xfrm>
            <a:off x="-1" y="234877"/>
            <a:ext cx="9144000" cy="4673746"/>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chemeClr val="accent2"/>
              </a:gs>
              <a:gs pos="100000">
                <a:schemeClr val="dk1"/>
              </a:gs>
            </a:gsLst>
            <a:lin ang="108014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3"/>
          <p:cNvSpPr txBox="1">
            <a:spLocks noGrp="1"/>
          </p:cNvSpPr>
          <p:nvPr>
            <p:ph type="ctrTitle"/>
          </p:nvPr>
        </p:nvSpPr>
        <p:spPr>
          <a:xfrm>
            <a:off x="1037875" y="2066800"/>
            <a:ext cx="7068300" cy="610500"/>
          </a:xfrm>
          <a:prstGeom prst="rect">
            <a:avLst/>
          </a:prstGeom>
        </p:spPr>
        <p:txBody>
          <a:bodyPr spcFirstLastPara="1" wrap="square" lIns="0" tIns="0" rIns="0" bIns="0" anchor="b" anchorCtr="0">
            <a:noAutofit/>
          </a:bodyPr>
          <a:lstStyle>
            <a:lvl1pPr lvl="0" rtl="0">
              <a:spcBef>
                <a:spcPts val="0"/>
              </a:spcBef>
              <a:spcAft>
                <a:spcPts val="0"/>
              </a:spcAft>
              <a:buClr>
                <a:schemeClr val="lt2"/>
              </a:buClr>
              <a:buSzPts val="4800"/>
              <a:buNone/>
              <a:defRPr sz="48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
        <p:nvSpPr>
          <p:cNvPr id="15" name="Google Shape;15;p3"/>
          <p:cNvSpPr txBox="1">
            <a:spLocks noGrp="1"/>
          </p:cNvSpPr>
          <p:nvPr>
            <p:ph type="subTitle" idx="1"/>
          </p:nvPr>
        </p:nvSpPr>
        <p:spPr>
          <a:xfrm>
            <a:off x="1037875" y="2774327"/>
            <a:ext cx="7068300" cy="384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0" y="2625824"/>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5"/>
          <p:cNvSpPr txBox="1">
            <a:spLocks noGrp="1"/>
          </p:cNvSpPr>
          <p:nvPr>
            <p:ph type="title"/>
          </p:nvPr>
        </p:nvSpPr>
        <p:spPr>
          <a:xfrm>
            <a:off x="1037875" y="836000"/>
            <a:ext cx="70683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1037875" y="1353948"/>
            <a:ext cx="7068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25" name="Google Shape;25;p5"/>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0" y="2625824"/>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6"/>
          <p:cNvSpPr txBox="1">
            <a:spLocks noGrp="1"/>
          </p:cNvSpPr>
          <p:nvPr>
            <p:ph type="title"/>
          </p:nvPr>
        </p:nvSpPr>
        <p:spPr>
          <a:xfrm>
            <a:off x="1037875" y="836000"/>
            <a:ext cx="70683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6"/>
          <p:cNvSpPr txBox="1">
            <a:spLocks noGrp="1"/>
          </p:cNvSpPr>
          <p:nvPr>
            <p:ph type="body" idx="1"/>
          </p:nvPr>
        </p:nvSpPr>
        <p:spPr>
          <a:xfrm>
            <a:off x="1037825" y="1353950"/>
            <a:ext cx="3302400" cy="3155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0" name="Google Shape;30;p6"/>
          <p:cNvSpPr txBox="1">
            <a:spLocks noGrp="1"/>
          </p:cNvSpPr>
          <p:nvPr>
            <p:ph type="body" idx="2"/>
          </p:nvPr>
        </p:nvSpPr>
        <p:spPr>
          <a:xfrm>
            <a:off x="4803623" y="1353950"/>
            <a:ext cx="3302400" cy="3155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1" name="Google Shape;31;p6"/>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47"/>
        <p:cNvGrpSpPr/>
        <p:nvPr/>
      </p:nvGrpSpPr>
      <p:grpSpPr>
        <a:xfrm>
          <a:off x="0" y="0"/>
          <a:ext cx="0" cy="0"/>
          <a:chOff x="0" y="0"/>
          <a:chExt cx="0" cy="0"/>
        </a:xfrm>
      </p:grpSpPr>
      <p:sp>
        <p:nvSpPr>
          <p:cNvPr id="48" name="Google Shape;48;p10"/>
          <p:cNvSpPr/>
          <p:nvPr/>
        </p:nvSpPr>
        <p:spPr>
          <a:xfrm>
            <a:off x="0" y="1455585"/>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solidFill>
            <a:srgbClr val="0072D1">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10"/>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Dark">
  <p:cSld name="BLANK_1">
    <p:bg>
      <p:bgPr>
        <a:gradFill>
          <a:gsLst>
            <a:gs pos="0">
              <a:schemeClr val="accent1"/>
            </a:gs>
            <a:gs pos="100000">
              <a:schemeClr val="accent2"/>
            </a:gs>
          </a:gsLst>
          <a:lin ang="8099331" scaled="0"/>
        </a:gradFill>
        <a:effectLst/>
      </p:bgPr>
    </p:bg>
    <p:spTree>
      <p:nvGrpSpPr>
        <p:cNvPr id="1" name="Shape 50"/>
        <p:cNvGrpSpPr/>
        <p:nvPr/>
      </p:nvGrpSpPr>
      <p:grpSpPr>
        <a:xfrm>
          <a:off x="0" y="0"/>
          <a:ext cx="0" cy="0"/>
          <a:chOff x="0" y="0"/>
          <a:chExt cx="0" cy="0"/>
        </a:xfrm>
      </p:grpSpPr>
      <p:sp>
        <p:nvSpPr>
          <p:cNvPr id="51" name="Google Shape;51;p11"/>
          <p:cNvSpPr/>
          <p:nvPr/>
        </p:nvSpPr>
        <p:spPr>
          <a:xfrm>
            <a:off x="0" y="1455585"/>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solidFill>
            <a:srgbClr val="FFFFFF">
              <a:alpha val="234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11"/>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7875" y="836000"/>
            <a:ext cx="70683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1pPr>
            <a:lvl2pPr lvl="1"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2pPr>
            <a:lvl3pPr lvl="2"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3pPr>
            <a:lvl4pPr lvl="3"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4pPr>
            <a:lvl5pPr lvl="4"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5pPr>
            <a:lvl6pPr lvl="5"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6pPr>
            <a:lvl7pPr lvl="6"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7pPr>
            <a:lvl8pPr lvl="7"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8pPr>
            <a:lvl9pPr lvl="8"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9pPr>
          </a:lstStyle>
          <a:p>
            <a:endParaRPr/>
          </a:p>
        </p:txBody>
      </p:sp>
      <p:sp>
        <p:nvSpPr>
          <p:cNvPr id="7" name="Google Shape;7;p1"/>
          <p:cNvSpPr txBox="1">
            <a:spLocks noGrp="1"/>
          </p:cNvSpPr>
          <p:nvPr>
            <p:ph type="body" idx="1"/>
          </p:nvPr>
        </p:nvSpPr>
        <p:spPr>
          <a:xfrm>
            <a:off x="1037875" y="1353948"/>
            <a:ext cx="70683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nter-Regular"/>
              <a:buChar char="●"/>
              <a:defRPr sz="2400">
                <a:solidFill>
                  <a:schemeClr val="dk1"/>
                </a:solidFill>
                <a:latin typeface="Inter-Regular"/>
                <a:ea typeface="Inter-Regular"/>
                <a:cs typeface="Inter-Regular"/>
                <a:sym typeface="Inter-Regular"/>
              </a:defRPr>
            </a:lvl1pPr>
            <a:lvl2pPr marL="914400" lvl="1" indent="-381000" rtl="0">
              <a:lnSpc>
                <a:spcPct val="115000"/>
              </a:lnSpc>
              <a:spcBef>
                <a:spcPts val="0"/>
              </a:spcBef>
              <a:spcAft>
                <a:spcPts val="0"/>
              </a:spcAft>
              <a:buClr>
                <a:schemeClr val="accent1"/>
              </a:buClr>
              <a:buSzPts val="2400"/>
              <a:buFont typeface="Inter-Regular"/>
              <a:buChar char="○"/>
              <a:defRPr sz="2400">
                <a:solidFill>
                  <a:schemeClr val="dk1"/>
                </a:solidFill>
                <a:latin typeface="Inter-Regular"/>
                <a:ea typeface="Inter-Regular"/>
                <a:cs typeface="Inter-Regular"/>
                <a:sym typeface="Inter-Regular"/>
              </a:defRPr>
            </a:lvl2pPr>
            <a:lvl3pPr marL="1371600" lvl="2" indent="-381000" rtl="0">
              <a:lnSpc>
                <a:spcPct val="115000"/>
              </a:lnSpc>
              <a:spcBef>
                <a:spcPts val="0"/>
              </a:spcBef>
              <a:spcAft>
                <a:spcPts val="0"/>
              </a:spcAft>
              <a:buClr>
                <a:schemeClr val="lt2"/>
              </a:buClr>
              <a:buSzPts val="2400"/>
              <a:buFont typeface="Inter-Regular"/>
              <a:buChar char="■"/>
              <a:defRPr sz="2400">
                <a:solidFill>
                  <a:schemeClr val="dk1"/>
                </a:solidFill>
                <a:latin typeface="Inter-Regular"/>
                <a:ea typeface="Inter-Regular"/>
                <a:cs typeface="Inter-Regular"/>
                <a:sym typeface="Inter-Regular"/>
              </a:defRPr>
            </a:lvl3pPr>
            <a:lvl4pPr marL="1828800" lvl="3"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4pPr>
            <a:lvl5pPr marL="2286000" lvl="4"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5pPr>
            <a:lvl6pPr marL="2743200" lvl="5"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6pPr>
            <a:lvl7pPr marL="3200400" lvl="6"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7pPr>
            <a:lvl8pPr marL="3657600" lvl="7"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8pPr>
            <a:lvl9pPr marL="4114800" lvl="8"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9pPr>
          </a:lstStyle>
          <a:p>
            <a:endParaRPr/>
          </a:p>
        </p:txBody>
      </p:sp>
      <p:sp>
        <p:nvSpPr>
          <p:cNvPr id="8" name="Google Shape;8;p1"/>
          <p:cNvSpPr txBox="1">
            <a:spLocks noGrp="1"/>
          </p:cNvSpPr>
          <p:nvPr>
            <p:ph type="sldNum" idx="12"/>
          </p:nvPr>
        </p:nvSpPr>
        <p:spPr>
          <a:xfrm>
            <a:off x="8328184" y="45974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accent1"/>
                </a:solidFill>
                <a:latin typeface="Inter-Regular"/>
                <a:ea typeface="Inter-Regular"/>
                <a:cs typeface="Inter-Regular"/>
                <a:sym typeface="Inter-Regular"/>
              </a:defRPr>
            </a:lvl1pPr>
            <a:lvl2pPr lvl="1" algn="r" rtl="0">
              <a:buNone/>
              <a:defRPr sz="1300">
                <a:solidFill>
                  <a:schemeClr val="accent1"/>
                </a:solidFill>
                <a:latin typeface="Inter-Regular"/>
                <a:ea typeface="Inter-Regular"/>
                <a:cs typeface="Inter-Regular"/>
                <a:sym typeface="Inter-Regular"/>
              </a:defRPr>
            </a:lvl2pPr>
            <a:lvl3pPr lvl="2" algn="r" rtl="0">
              <a:buNone/>
              <a:defRPr sz="1300">
                <a:solidFill>
                  <a:schemeClr val="accent1"/>
                </a:solidFill>
                <a:latin typeface="Inter-Regular"/>
                <a:ea typeface="Inter-Regular"/>
                <a:cs typeface="Inter-Regular"/>
                <a:sym typeface="Inter-Regular"/>
              </a:defRPr>
            </a:lvl3pPr>
            <a:lvl4pPr lvl="3" algn="r" rtl="0">
              <a:buNone/>
              <a:defRPr sz="1300">
                <a:solidFill>
                  <a:schemeClr val="accent1"/>
                </a:solidFill>
                <a:latin typeface="Inter-Regular"/>
                <a:ea typeface="Inter-Regular"/>
                <a:cs typeface="Inter-Regular"/>
                <a:sym typeface="Inter-Regular"/>
              </a:defRPr>
            </a:lvl4pPr>
            <a:lvl5pPr lvl="4" algn="r" rtl="0">
              <a:buNone/>
              <a:defRPr sz="1300">
                <a:solidFill>
                  <a:schemeClr val="accent1"/>
                </a:solidFill>
                <a:latin typeface="Inter-Regular"/>
                <a:ea typeface="Inter-Regular"/>
                <a:cs typeface="Inter-Regular"/>
                <a:sym typeface="Inter-Regular"/>
              </a:defRPr>
            </a:lvl5pPr>
            <a:lvl6pPr lvl="5" algn="r" rtl="0">
              <a:buNone/>
              <a:defRPr sz="1300">
                <a:solidFill>
                  <a:schemeClr val="accent1"/>
                </a:solidFill>
                <a:latin typeface="Inter-Regular"/>
                <a:ea typeface="Inter-Regular"/>
                <a:cs typeface="Inter-Regular"/>
                <a:sym typeface="Inter-Regular"/>
              </a:defRPr>
            </a:lvl6pPr>
            <a:lvl7pPr lvl="6" algn="r" rtl="0">
              <a:buNone/>
              <a:defRPr sz="1300">
                <a:solidFill>
                  <a:schemeClr val="accent1"/>
                </a:solidFill>
                <a:latin typeface="Inter-Regular"/>
                <a:ea typeface="Inter-Regular"/>
                <a:cs typeface="Inter-Regular"/>
                <a:sym typeface="Inter-Regular"/>
              </a:defRPr>
            </a:lvl7pPr>
            <a:lvl8pPr lvl="7" algn="r" rtl="0">
              <a:buNone/>
              <a:defRPr sz="1300">
                <a:solidFill>
                  <a:schemeClr val="accent1"/>
                </a:solidFill>
                <a:latin typeface="Inter-Regular"/>
                <a:ea typeface="Inter-Regular"/>
                <a:cs typeface="Inter-Regular"/>
                <a:sym typeface="Inter-Regular"/>
              </a:defRPr>
            </a:lvl8pPr>
            <a:lvl9pPr lvl="8" algn="r" rtl="0">
              <a:buNone/>
              <a:defRPr sz="1300">
                <a:solidFill>
                  <a:schemeClr val="accent1"/>
                </a:solidFill>
                <a:latin typeface="Inter-Regular"/>
                <a:ea typeface="Inter-Regular"/>
                <a:cs typeface="Inter-Regular"/>
                <a:sym typeface="Inter-Regular"/>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s.depaul.edu/teaching-commons/teaching-guides/feedback-grading/rubrics/Pages/types-of-rubrics.asp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aacu.org/value-rubric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arningoutcomesassessment.org/wp-content/uploads/2020/09/CLR-Comms-Kit.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learningoutcomesassessment.org/evidence-based-storytelling/#1565724557332-63fed6e6-21f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Janio_Jarek@sac.edu"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sccc.org/sites/default/files/publications/SLO-paper-Fall2010_0.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aelrc.georgetown.edu/resources/slo-assessme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anm--WyQJo"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57879" y="1401193"/>
            <a:ext cx="7068300" cy="1818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US" sz="2400" dirty="0"/>
              <a:t>Assessment, rubrics, and grading, </a:t>
            </a:r>
            <a:br>
              <a:rPr lang="en-US" sz="2400" dirty="0"/>
            </a:br>
            <a:r>
              <a:rPr lang="en-US" sz="2400" dirty="0"/>
              <a:t>how to make it work in tandem. </a:t>
            </a:r>
            <a:br>
              <a:rPr lang="en-US" sz="2400" dirty="0"/>
            </a:br>
            <a:br>
              <a:rPr lang="en-US" sz="2400" dirty="0"/>
            </a:br>
            <a:r>
              <a:rPr lang="en-US" sz="1800" dirty="0"/>
              <a:t>Jarek Janio, Ph.D.</a:t>
            </a:r>
            <a:br>
              <a:rPr lang="en-US" sz="1800" dirty="0"/>
            </a:br>
            <a:r>
              <a:rPr lang="en-US" sz="1800" dirty="0"/>
              <a:t>SLO Coordinator</a:t>
            </a:r>
            <a:br>
              <a:rPr lang="en-US" sz="1800" dirty="0"/>
            </a:br>
            <a:r>
              <a:rPr lang="en-US" sz="1800" dirty="0"/>
              <a:t>Santa Ana College</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body" idx="1"/>
          </p:nvPr>
        </p:nvSpPr>
        <p:spPr>
          <a:xfrm>
            <a:off x="1037825" y="1353950"/>
            <a:ext cx="3302400" cy="3155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a:t>Holistic</a:t>
            </a:r>
          </a:p>
          <a:p>
            <a:pPr marL="0" lvl="0" indent="0" algn="l" rtl="0">
              <a:spcBef>
                <a:spcPts val="600"/>
              </a:spcBef>
              <a:spcAft>
                <a:spcPts val="0"/>
              </a:spcAft>
              <a:buNone/>
            </a:pPr>
            <a:r>
              <a:rPr lang="en-US" b="1" dirty="0"/>
              <a:t>Checklist</a:t>
            </a:r>
          </a:p>
          <a:p>
            <a:pPr marL="0" lvl="0" indent="0" algn="l" rtl="0">
              <a:spcBef>
                <a:spcPts val="600"/>
              </a:spcBef>
              <a:spcAft>
                <a:spcPts val="0"/>
              </a:spcAft>
              <a:buNone/>
            </a:pPr>
            <a:r>
              <a:rPr lang="en-US" b="1" dirty="0"/>
              <a:t>Rating scale</a:t>
            </a:r>
          </a:p>
          <a:p>
            <a:pPr marL="0" lvl="0" indent="0" algn="l" rtl="0">
              <a:spcBef>
                <a:spcPts val="600"/>
              </a:spcBef>
              <a:spcAft>
                <a:spcPts val="0"/>
              </a:spcAft>
              <a:buNone/>
            </a:pPr>
            <a:r>
              <a:rPr lang="en-US" b="1" dirty="0"/>
              <a:t>Descriptive </a:t>
            </a:r>
          </a:p>
          <a:p>
            <a:pPr marL="0" lvl="0" indent="0" algn="l" rtl="0">
              <a:spcBef>
                <a:spcPts val="600"/>
              </a:spcBef>
              <a:spcAft>
                <a:spcPts val="0"/>
              </a:spcAft>
              <a:buNone/>
            </a:pPr>
            <a:r>
              <a:rPr lang="en-US" b="1" dirty="0"/>
              <a:t>Structured observation</a:t>
            </a:r>
          </a:p>
          <a:p>
            <a:pPr marL="0" lvl="0" indent="0" algn="r" rtl="0">
              <a:spcBef>
                <a:spcPts val="600"/>
              </a:spcBef>
              <a:spcAft>
                <a:spcPts val="0"/>
              </a:spcAft>
              <a:buNone/>
            </a:pPr>
            <a:r>
              <a:rPr lang="en-US" b="1" dirty="0"/>
              <a:t>Linda Suskie (2009)</a:t>
            </a:r>
          </a:p>
          <a:p>
            <a:pPr marL="0" lvl="0" indent="0" algn="l" rtl="0">
              <a:spcBef>
                <a:spcPts val="600"/>
              </a:spcBef>
              <a:spcAft>
                <a:spcPts val="0"/>
              </a:spcAft>
              <a:buNone/>
            </a:pPr>
            <a:endParaRPr dirty="0"/>
          </a:p>
        </p:txBody>
      </p:sp>
      <p:sp>
        <p:nvSpPr>
          <p:cNvPr id="119" name="Google Shape;119;p19"/>
          <p:cNvSpPr txBox="1">
            <a:spLocks noGrp="1"/>
          </p:cNvSpPr>
          <p:nvPr>
            <p:ph type="title"/>
          </p:nvPr>
        </p:nvSpPr>
        <p:spPr>
          <a:xfrm>
            <a:off x="1037875" y="836000"/>
            <a:ext cx="7068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Types of rubrics</a:t>
            </a:r>
            <a:endParaRPr dirty="0"/>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8" name="Google Shape;118;p19">
            <a:extLst>
              <a:ext uri="{FF2B5EF4-FFF2-40B4-BE49-F238E27FC236}">
                <a16:creationId xmlns:a16="http://schemas.microsoft.com/office/drawing/2014/main" id="{E6BEE7B6-1EED-4AFB-9554-C32DA86F1231}"/>
              </a:ext>
            </a:extLst>
          </p:cNvPr>
          <p:cNvSpPr txBox="1">
            <a:spLocks/>
          </p:cNvSpPr>
          <p:nvPr/>
        </p:nvSpPr>
        <p:spPr>
          <a:xfrm>
            <a:off x="4644625" y="1365680"/>
            <a:ext cx="3302400" cy="3155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1pPr>
            <a:lvl2pPr marL="914400" marR="0" lvl="1" indent="-355600" algn="l" rtl="0">
              <a:lnSpc>
                <a:spcPct val="115000"/>
              </a:lnSpc>
              <a:spcBef>
                <a:spcPts val="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2pPr>
            <a:lvl3pPr marL="1371600" marR="0" lvl="2" indent="-355600" algn="l" rtl="0">
              <a:lnSpc>
                <a:spcPct val="115000"/>
              </a:lnSpc>
              <a:spcBef>
                <a:spcPts val="0"/>
              </a:spcBef>
              <a:spcAft>
                <a:spcPts val="0"/>
              </a:spcAft>
              <a:buClr>
                <a:schemeClr val="lt2"/>
              </a:buClr>
              <a:buSzPts val="2000"/>
              <a:buFont typeface="Inter-Regular"/>
              <a:buChar char="■"/>
              <a:defRPr sz="2000" b="0" i="0" u="none" strike="noStrike" cap="none">
                <a:solidFill>
                  <a:schemeClr val="dk1"/>
                </a:solidFill>
                <a:latin typeface="Inter-Regular"/>
                <a:ea typeface="Inter-Regular"/>
                <a:cs typeface="Inter-Regular"/>
                <a:sym typeface="Inter-Regular"/>
              </a:defRPr>
            </a:lvl3pPr>
            <a:lvl4pPr marL="1828800" marR="0" lvl="3"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4pPr>
            <a:lvl5pPr marL="2286000" marR="0" lvl="4"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5pPr>
            <a:lvl6pPr marL="2743200" marR="0" lvl="5"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6pPr>
            <a:lvl7pPr marL="3200400" marR="0" lvl="6"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7pPr>
            <a:lvl8pPr marL="3657600" marR="0" lvl="7"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8pPr>
            <a:lvl9pPr marL="4114800" marR="0" lvl="8"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9pPr>
          </a:lstStyle>
          <a:p>
            <a:pPr marL="0" indent="0">
              <a:buFont typeface="Inter-Regular"/>
              <a:buNone/>
            </a:pPr>
            <a:r>
              <a:rPr lang="en-US" b="1" dirty="0">
                <a:hlinkClick r:id="rId3"/>
              </a:rPr>
              <a:t>DePaul University</a:t>
            </a:r>
          </a:p>
          <a:p>
            <a:pPr marL="0" indent="0">
              <a:buFont typeface="Inter-Regular"/>
              <a:buNone/>
            </a:pPr>
            <a:r>
              <a:rPr lang="en-US" b="1" dirty="0">
                <a:hlinkClick r:id="rId3"/>
              </a:rPr>
              <a:t>Teaching Commons</a:t>
            </a:r>
          </a:p>
          <a:p>
            <a:pPr marL="0" indent="0">
              <a:buFont typeface="Inter-Regular"/>
              <a:buNone/>
            </a:pPr>
            <a:r>
              <a:rPr lang="en-US" b="1" dirty="0">
                <a:hlinkClick r:id="rId3"/>
              </a:rPr>
              <a:t>Types of Rubrics </a:t>
            </a:r>
            <a:endParaRPr lang="en-US" b="1" dirty="0"/>
          </a:p>
          <a:p>
            <a:pPr marL="0" indent="0">
              <a:buFont typeface="Inter-Regula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6DA65-E56B-450D-BCA0-523DD9B49778}"/>
              </a:ext>
            </a:extLst>
          </p:cNvPr>
          <p:cNvSpPr>
            <a:spLocks noGrp="1"/>
          </p:cNvSpPr>
          <p:nvPr>
            <p:ph type="title"/>
          </p:nvPr>
        </p:nvSpPr>
        <p:spPr/>
        <p:txBody>
          <a:bodyPr/>
          <a:lstStyle/>
          <a:p>
            <a:r>
              <a:rPr lang="en-US" dirty="0"/>
              <a:t>AAC&amp;U VALUE Rubrics</a:t>
            </a:r>
          </a:p>
        </p:txBody>
      </p:sp>
      <p:sp>
        <p:nvSpPr>
          <p:cNvPr id="3" name="Text Placeholder 2">
            <a:extLst>
              <a:ext uri="{FF2B5EF4-FFF2-40B4-BE49-F238E27FC236}">
                <a16:creationId xmlns:a16="http://schemas.microsoft.com/office/drawing/2014/main" id="{988DD864-32BE-4740-AD79-DAA63D0ED38B}"/>
              </a:ext>
            </a:extLst>
          </p:cNvPr>
          <p:cNvSpPr>
            <a:spLocks noGrp="1"/>
          </p:cNvSpPr>
          <p:nvPr>
            <p:ph type="body" idx="1"/>
          </p:nvPr>
        </p:nvSpPr>
        <p:spPr>
          <a:xfrm>
            <a:off x="1037824" y="1353949"/>
            <a:ext cx="7527952" cy="3513885"/>
          </a:xfrm>
        </p:spPr>
        <p:txBody>
          <a:bodyPr/>
          <a:lstStyle/>
          <a:p>
            <a:r>
              <a:rPr lang="en-US" sz="1200" dirty="0"/>
              <a:t>The VALUE rubrics were developed by teams of faculty experts representing colleges and universities across the United States through a process that examined many existing campus rubrics and related documents for each learning outcome and incorporated additional feedback from faculty. The rubrics articulate fundamental criteria for each learning outcome, with performance descriptors demonstrating progressively more sophisticated levels of attainment. The rubrics are intended for institutional-level use in evaluating and discussing student learning, not for grading. The core expectations articulated in all 15 of the VALUE rubrics can and should be translated into the language of individual campuses, disciplines, and even courses. The utility of the VALUE rubrics is to position learning at all undergraduate levels within a basic framework of expectations such that evidence of learning can by shared nationally through a common dialog and understanding of student success.</a:t>
            </a:r>
          </a:p>
          <a:p>
            <a:endParaRPr lang="en-US" sz="1200" dirty="0"/>
          </a:p>
          <a:p>
            <a:pPr lvl="1" algn="r"/>
            <a:r>
              <a:rPr lang="en-US" sz="1200" dirty="0">
                <a:hlinkClick r:id="rId2"/>
              </a:rPr>
              <a:t>VALUE Rubrics, Association of American Colleges and Universities </a:t>
            </a:r>
            <a:endParaRPr lang="en-US" sz="1200" dirty="0"/>
          </a:p>
        </p:txBody>
      </p:sp>
      <p:sp>
        <p:nvSpPr>
          <p:cNvPr id="5" name="Slide Number Placeholder 4">
            <a:extLst>
              <a:ext uri="{FF2B5EF4-FFF2-40B4-BE49-F238E27FC236}">
                <a16:creationId xmlns:a16="http://schemas.microsoft.com/office/drawing/2014/main" id="{7CC1C670-5C5A-4F4B-B441-C4FF1B67AF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28978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8"/>
          <p:cNvSpPr txBox="1">
            <a:spLocks noGrp="1"/>
          </p:cNvSpPr>
          <p:nvPr>
            <p:ph type="subTitle" idx="4294967295"/>
          </p:nvPr>
        </p:nvSpPr>
        <p:spPr>
          <a:xfrm>
            <a:off x="203200" y="1064737"/>
            <a:ext cx="8815754" cy="3796420"/>
          </a:xfrm>
          <a:prstGeom prst="rect">
            <a:avLst/>
          </a:prstGeom>
        </p:spPr>
        <p:txBody>
          <a:bodyPr spcFirstLastPara="1" wrap="square" lIns="0" tIns="0" rIns="0" bIns="0" anchor="t" anchorCtr="0">
            <a:noAutofit/>
          </a:bodyPr>
          <a:lstStyle/>
          <a:p>
            <a:pPr marL="285750" indent="-285750"/>
            <a:r>
              <a:rPr lang="en-US" sz="1600" dirty="0">
                <a:solidFill>
                  <a:schemeClr val="bg1">
                    <a:lumMod val="95000"/>
                  </a:schemeClr>
                </a:solidFill>
              </a:rPr>
              <a:t>Student Learning Outcomes, Program Learning Outcomes and Institutional Learning Outcomes are all demonstrations of what it is that students can do as a result of instruction. </a:t>
            </a:r>
          </a:p>
          <a:p>
            <a:pPr marL="285750" indent="-285750"/>
            <a:r>
              <a:rPr lang="en-US" sz="1600" dirty="0">
                <a:solidFill>
                  <a:schemeClr val="bg1">
                    <a:lumMod val="95000"/>
                  </a:schemeClr>
                </a:solidFill>
              </a:rPr>
              <a:t>These demonstrations can only be assessed at the </a:t>
            </a:r>
            <a:r>
              <a:rPr lang="en-US" sz="1600" u="sng" dirty="0">
                <a:solidFill>
                  <a:schemeClr val="bg1">
                    <a:lumMod val="95000"/>
                  </a:schemeClr>
                </a:solidFill>
              </a:rPr>
              <a:t>course level </a:t>
            </a:r>
            <a:r>
              <a:rPr lang="en-US" sz="1600" dirty="0">
                <a:solidFill>
                  <a:schemeClr val="bg1">
                    <a:lumMod val="95000"/>
                  </a:schemeClr>
                </a:solidFill>
              </a:rPr>
              <a:t>as a result of </a:t>
            </a:r>
            <a:r>
              <a:rPr lang="en-US" sz="1600" u="sng" dirty="0">
                <a:solidFill>
                  <a:schemeClr val="bg1">
                    <a:lumMod val="95000"/>
                  </a:schemeClr>
                </a:solidFill>
              </a:rPr>
              <a:t>direct assessment</a:t>
            </a:r>
            <a:r>
              <a:rPr lang="en-US" sz="1600" dirty="0">
                <a:solidFill>
                  <a:schemeClr val="bg1">
                    <a:lumMod val="95000"/>
                  </a:schemeClr>
                </a:solidFill>
              </a:rPr>
              <a:t> activities such as: presentations, group interactions or other observations of students’ behaviors or products that students generate. </a:t>
            </a:r>
          </a:p>
          <a:p>
            <a:pPr marL="285750" indent="-285750"/>
            <a:r>
              <a:rPr lang="en-US" sz="1600" dirty="0">
                <a:solidFill>
                  <a:schemeClr val="bg1">
                    <a:lumMod val="95000"/>
                  </a:schemeClr>
                </a:solidFill>
              </a:rPr>
              <a:t>After the careful analysis of the course content and identification of skills and competencies that students are expected to acquire, assessment rubrics need to be developed just as carefully for each one of the student learning outcomes identified at the course level. </a:t>
            </a:r>
          </a:p>
          <a:p>
            <a:pPr marL="285750" indent="-285750"/>
            <a:r>
              <a:rPr lang="en-US" sz="1600" dirty="0">
                <a:solidFill>
                  <a:schemeClr val="bg1">
                    <a:lumMod val="95000"/>
                  </a:schemeClr>
                </a:solidFill>
              </a:rPr>
              <a:t>Program Learning Outcomes and Institutional Learning Outcomes may be measured together as they can also be assessed at the course level. </a:t>
            </a:r>
          </a:p>
        </p:txBody>
      </p:sp>
      <p:sp>
        <p:nvSpPr>
          <p:cNvPr id="113" name="Google Shape;113;p18"/>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12</a:t>
            </a:fld>
            <a:endParaRPr>
              <a:solidFill>
                <a:schemeClr val="lt1"/>
              </a:solidFill>
            </a:endParaRPr>
          </a:p>
        </p:txBody>
      </p:sp>
      <p:sp>
        <p:nvSpPr>
          <p:cNvPr id="2" name="TextBox 1">
            <a:extLst>
              <a:ext uri="{FF2B5EF4-FFF2-40B4-BE49-F238E27FC236}">
                <a16:creationId xmlns:a16="http://schemas.microsoft.com/office/drawing/2014/main" id="{BBC0CABC-2714-45AB-9D9C-920F271FDA03}"/>
              </a:ext>
            </a:extLst>
          </p:cNvPr>
          <p:cNvSpPr txBox="1"/>
          <p:nvPr/>
        </p:nvSpPr>
        <p:spPr>
          <a:xfrm>
            <a:off x="453292" y="242277"/>
            <a:ext cx="7080739" cy="584775"/>
          </a:xfrm>
          <a:prstGeom prst="rect">
            <a:avLst/>
          </a:prstGeom>
          <a:noFill/>
        </p:spPr>
        <p:txBody>
          <a:bodyPr wrap="square" rtlCol="0">
            <a:spAutoFit/>
          </a:bodyPr>
          <a:lstStyle/>
          <a:p>
            <a:r>
              <a:rPr lang="en-US" sz="3200" dirty="0">
                <a:solidFill>
                  <a:schemeClr val="bg1"/>
                </a:solidFill>
              </a:rPr>
              <a:t>Direct assessment rubric design</a:t>
            </a:r>
          </a:p>
        </p:txBody>
      </p:sp>
    </p:spTree>
    <p:extLst>
      <p:ext uri="{BB962C8B-B14F-4D97-AF65-F5344CB8AC3E}">
        <p14:creationId xmlns:p14="http://schemas.microsoft.com/office/powerpoint/2010/main" val="317314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4" name="Google Shape;74;p14"/>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5" name="Title 1">
            <a:extLst>
              <a:ext uri="{FF2B5EF4-FFF2-40B4-BE49-F238E27FC236}">
                <a16:creationId xmlns:a16="http://schemas.microsoft.com/office/drawing/2014/main" id="{7A475006-A049-4443-81A5-9BE16F14B50C}"/>
              </a:ext>
            </a:extLst>
          </p:cNvPr>
          <p:cNvSpPr txBox="1">
            <a:spLocks/>
          </p:cNvSpPr>
          <p:nvPr/>
        </p:nvSpPr>
        <p:spPr>
          <a:xfrm>
            <a:off x="1903412" y="76200"/>
            <a:ext cx="10515600" cy="535641"/>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Assessment rubric example</a:t>
            </a:r>
            <a:br>
              <a:rPr lang="en-US" dirty="0"/>
            </a:br>
            <a:r>
              <a:rPr lang="en-US" dirty="0"/>
              <a:t>English 103, SLO: Students will be able to use MLA writing style</a:t>
            </a:r>
          </a:p>
        </p:txBody>
      </p:sp>
      <p:graphicFrame>
        <p:nvGraphicFramePr>
          <p:cNvPr id="6" name="Table 5">
            <a:extLst>
              <a:ext uri="{FF2B5EF4-FFF2-40B4-BE49-F238E27FC236}">
                <a16:creationId xmlns:a16="http://schemas.microsoft.com/office/drawing/2014/main" id="{40E89761-8A78-4811-8221-3143652C5127}"/>
              </a:ext>
            </a:extLst>
          </p:cNvPr>
          <p:cNvGraphicFramePr>
            <a:graphicFrameLocks noGrp="1"/>
          </p:cNvGraphicFramePr>
          <p:nvPr>
            <p:extLst>
              <p:ext uri="{D42A27DB-BD31-4B8C-83A1-F6EECF244321}">
                <p14:modId xmlns:p14="http://schemas.microsoft.com/office/powerpoint/2010/main" val="2832907800"/>
              </p:ext>
            </p:extLst>
          </p:nvPr>
        </p:nvGraphicFramePr>
        <p:xfrm>
          <a:off x="160321" y="794735"/>
          <a:ext cx="8833565" cy="4133615"/>
        </p:xfrm>
        <a:graphic>
          <a:graphicData uri="http://schemas.openxmlformats.org/drawingml/2006/table">
            <a:tbl>
              <a:tblPr firstRow="1" bandRow="1">
                <a:tableStyleId>{5C22544A-7EE6-4342-B048-85BDC9FD1C3A}</a:tableStyleId>
              </a:tblPr>
              <a:tblGrid>
                <a:gridCol w="1472261">
                  <a:extLst>
                    <a:ext uri="{9D8B030D-6E8A-4147-A177-3AD203B41FA5}">
                      <a16:colId xmlns:a16="http://schemas.microsoft.com/office/drawing/2014/main" val="3391913650"/>
                    </a:ext>
                  </a:extLst>
                </a:gridCol>
                <a:gridCol w="1130220">
                  <a:extLst>
                    <a:ext uri="{9D8B030D-6E8A-4147-A177-3AD203B41FA5}">
                      <a16:colId xmlns:a16="http://schemas.microsoft.com/office/drawing/2014/main" val="2520244640"/>
                    </a:ext>
                  </a:extLst>
                </a:gridCol>
                <a:gridCol w="983855">
                  <a:extLst>
                    <a:ext uri="{9D8B030D-6E8A-4147-A177-3AD203B41FA5}">
                      <a16:colId xmlns:a16="http://schemas.microsoft.com/office/drawing/2014/main" val="3126476639"/>
                    </a:ext>
                  </a:extLst>
                </a:gridCol>
                <a:gridCol w="1056006">
                  <a:extLst>
                    <a:ext uri="{9D8B030D-6E8A-4147-A177-3AD203B41FA5}">
                      <a16:colId xmlns:a16="http://schemas.microsoft.com/office/drawing/2014/main" val="3295884025"/>
                    </a:ext>
                  </a:extLst>
                </a:gridCol>
                <a:gridCol w="1115035">
                  <a:extLst>
                    <a:ext uri="{9D8B030D-6E8A-4147-A177-3AD203B41FA5}">
                      <a16:colId xmlns:a16="http://schemas.microsoft.com/office/drawing/2014/main" val="2000304541"/>
                    </a:ext>
                  </a:extLst>
                </a:gridCol>
                <a:gridCol w="1265894">
                  <a:extLst>
                    <a:ext uri="{9D8B030D-6E8A-4147-A177-3AD203B41FA5}">
                      <a16:colId xmlns:a16="http://schemas.microsoft.com/office/drawing/2014/main" val="1266201577"/>
                    </a:ext>
                  </a:extLst>
                </a:gridCol>
                <a:gridCol w="1810294">
                  <a:extLst>
                    <a:ext uri="{9D8B030D-6E8A-4147-A177-3AD203B41FA5}">
                      <a16:colId xmlns:a16="http://schemas.microsoft.com/office/drawing/2014/main" val="3039289551"/>
                    </a:ext>
                  </a:extLst>
                </a:gridCol>
              </a:tblGrid>
              <a:tr h="535265">
                <a:tc>
                  <a:txBody>
                    <a:bodyPr/>
                    <a:lstStyle/>
                    <a:p>
                      <a:r>
                        <a:rPr lang="en-US" dirty="0"/>
                        <a:t>Objectives</a:t>
                      </a:r>
                    </a:p>
                  </a:txBody>
                  <a:tcPr/>
                </a:tc>
                <a:tc>
                  <a:txBody>
                    <a:bodyPr/>
                    <a:lstStyle/>
                    <a:p>
                      <a:r>
                        <a:rPr lang="en-US" dirty="0"/>
                        <a:t>1 very poor</a:t>
                      </a:r>
                    </a:p>
                  </a:txBody>
                  <a:tcPr/>
                </a:tc>
                <a:tc>
                  <a:txBody>
                    <a:bodyPr/>
                    <a:lstStyle/>
                    <a:p>
                      <a:r>
                        <a:rPr lang="en-US" dirty="0"/>
                        <a:t>2 poor</a:t>
                      </a:r>
                    </a:p>
                  </a:txBody>
                  <a:tcPr/>
                </a:tc>
                <a:tc>
                  <a:txBody>
                    <a:bodyPr/>
                    <a:lstStyle/>
                    <a:p>
                      <a:r>
                        <a:rPr lang="en-US" dirty="0"/>
                        <a:t>3 fair</a:t>
                      </a:r>
                    </a:p>
                  </a:txBody>
                  <a:tcPr/>
                </a:tc>
                <a:tc>
                  <a:txBody>
                    <a:bodyPr/>
                    <a:lstStyle/>
                    <a:p>
                      <a:r>
                        <a:rPr lang="en-US" dirty="0"/>
                        <a:t>4 good</a:t>
                      </a:r>
                    </a:p>
                  </a:txBody>
                  <a:tcPr/>
                </a:tc>
                <a:tc>
                  <a:txBody>
                    <a:bodyPr/>
                    <a:lstStyle/>
                    <a:p>
                      <a:r>
                        <a:rPr lang="en-US" dirty="0"/>
                        <a:t>5 excellent</a:t>
                      </a:r>
                    </a:p>
                  </a:txBody>
                  <a:tcPr/>
                </a:tc>
                <a:tc>
                  <a:txBody>
                    <a:bodyPr/>
                    <a:lstStyle/>
                    <a:p>
                      <a:r>
                        <a:rPr lang="en-US" dirty="0"/>
                        <a:t>SCORE</a:t>
                      </a:r>
                    </a:p>
                  </a:txBody>
                  <a:tcPr/>
                </a:tc>
                <a:extLst>
                  <a:ext uri="{0D108BD9-81ED-4DB2-BD59-A6C34878D82A}">
                    <a16:rowId xmlns:a16="http://schemas.microsoft.com/office/drawing/2014/main" val="467448578"/>
                  </a:ext>
                </a:extLst>
              </a:tr>
              <a:tr h="546496">
                <a:tc>
                  <a:txBody>
                    <a:bodyPr/>
                    <a:lstStyle/>
                    <a:p>
                      <a:r>
                        <a:rPr lang="en-US" dirty="0"/>
                        <a:t>Formatting guidelines</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r>
                        <a:rPr lang="en-US" dirty="0"/>
                        <a:t>X</a:t>
                      </a:r>
                    </a:p>
                  </a:txBody>
                  <a:tcPr/>
                </a:tc>
                <a:tc>
                  <a:txBody>
                    <a:bodyPr/>
                    <a:lstStyle/>
                    <a:p>
                      <a:endParaRPr lang="en-US" dirty="0"/>
                    </a:p>
                  </a:txBody>
                  <a:tcPr/>
                </a:tc>
                <a:tc>
                  <a:txBody>
                    <a:bodyPr/>
                    <a:lstStyle/>
                    <a:p>
                      <a:r>
                        <a:rPr lang="en-US" dirty="0"/>
                        <a:t>4</a:t>
                      </a:r>
                    </a:p>
                  </a:txBody>
                  <a:tcPr/>
                </a:tc>
                <a:extLst>
                  <a:ext uri="{0D108BD9-81ED-4DB2-BD59-A6C34878D82A}">
                    <a16:rowId xmlns:a16="http://schemas.microsoft.com/office/drawing/2014/main" val="1788789949"/>
                  </a:ext>
                </a:extLst>
              </a:tr>
              <a:tr h="546496">
                <a:tc>
                  <a:txBody>
                    <a:bodyPr/>
                    <a:lstStyle/>
                    <a:p>
                      <a:r>
                        <a:rPr lang="en-US" dirty="0"/>
                        <a:t>Source citation</a:t>
                      </a:r>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X</a:t>
                      </a:r>
                    </a:p>
                  </a:txBody>
                  <a:tcPr/>
                </a:tc>
                <a:tc>
                  <a:txBody>
                    <a:bodyPr/>
                    <a:lstStyle/>
                    <a:p>
                      <a:r>
                        <a:rPr lang="en-US" dirty="0"/>
                        <a:t>5</a:t>
                      </a:r>
                    </a:p>
                  </a:txBody>
                  <a:tcPr/>
                </a:tc>
                <a:extLst>
                  <a:ext uri="{0D108BD9-81ED-4DB2-BD59-A6C34878D82A}">
                    <a16:rowId xmlns:a16="http://schemas.microsoft.com/office/drawing/2014/main" val="569687070"/>
                  </a:ext>
                </a:extLst>
              </a:tr>
              <a:tr h="546496">
                <a:tc>
                  <a:txBody>
                    <a:bodyPr/>
                    <a:lstStyle/>
                    <a:p>
                      <a:r>
                        <a:rPr lang="en-US" dirty="0"/>
                        <a:t>Reading</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a:t>X</a:t>
                      </a:r>
                    </a:p>
                  </a:txBody>
                  <a:tcPr/>
                </a:tc>
                <a:tc>
                  <a:txBody>
                    <a:bodyPr/>
                    <a:lstStyle/>
                    <a:p>
                      <a:r>
                        <a:rPr lang="en-US" dirty="0"/>
                        <a:t>5</a:t>
                      </a:r>
                    </a:p>
                  </a:txBody>
                  <a:tcPr/>
                </a:tc>
                <a:extLst>
                  <a:ext uri="{0D108BD9-81ED-4DB2-BD59-A6C34878D82A}">
                    <a16:rowId xmlns:a16="http://schemas.microsoft.com/office/drawing/2014/main" val="3772121241"/>
                  </a:ext>
                </a:extLst>
              </a:tr>
              <a:tr h="546496">
                <a:tc>
                  <a:txBody>
                    <a:bodyPr/>
                    <a:lstStyle/>
                    <a:p>
                      <a:r>
                        <a:rPr lang="en-US" dirty="0"/>
                        <a:t>Writing</a:t>
                      </a:r>
                    </a:p>
                    <a:p>
                      <a:endParaRPr lang="en-US" dirty="0"/>
                    </a:p>
                  </a:txBody>
                  <a:tcPr/>
                </a:tc>
                <a:tc>
                  <a:txBody>
                    <a:bodyPr/>
                    <a:lstStyle/>
                    <a:p>
                      <a:endParaRPr lang="en-US"/>
                    </a:p>
                  </a:txBody>
                  <a:tcPr/>
                </a:tc>
                <a:tc>
                  <a:txBody>
                    <a:bodyPr/>
                    <a:lstStyle/>
                    <a:p>
                      <a:endParaRPr lang="en-US"/>
                    </a:p>
                  </a:txBody>
                  <a:tcPr/>
                </a:tc>
                <a:tc>
                  <a:txBody>
                    <a:bodyPr/>
                    <a:lstStyle/>
                    <a:p>
                      <a:r>
                        <a:rPr lang="en-US" dirty="0"/>
                        <a:t>X</a:t>
                      </a:r>
                    </a:p>
                  </a:txBody>
                  <a:tcPr/>
                </a:tc>
                <a:tc>
                  <a:txBody>
                    <a:bodyPr/>
                    <a:lstStyle/>
                    <a:p>
                      <a:endParaRPr lang="en-US"/>
                    </a:p>
                  </a:txBody>
                  <a:tcPr/>
                </a:tc>
                <a:tc>
                  <a:txBody>
                    <a:bodyPr/>
                    <a:lstStyle/>
                    <a:p>
                      <a:endParaRPr lang="en-US" dirty="0"/>
                    </a:p>
                  </a:txBody>
                  <a:tcPr/>
                </a:tc>
                <a:tc>
                  <a:txBody>
                    <a:bodyPr/>
                    <a:lstStyle/>
                    <a:p>
                      <a:r>
                        <a:rPr lang="en-US" dirty="0"/>
                        <a:t>3</a:t>
                      </a:r>
                    </a:p>
                  </a:txBody>
                  <a:tcPr/>
                </a:tc>
                <a:extLst>
                  <a:ext uri="{0D108BD9-81ED-4DB2-BD59-A6C34878D82A}">
                    <a16:rowId xmlns:a16="http://schemas.microsoft.com/office/drawing/2014/main" val="1728994657"/>
                  </a:ext>
                </a:extLst>
              </a:tr>
              <a:tr h="546496">
                <a:tc>
                  <a:txBody>
                    <a:bodyPr/>
                    <a:lstStyle/>
                    <a:p>
                      <a:r>
                        <a:rPr lang="en-US" dirty="0"/>
                        <a:t>Critical thinking</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X</a:t>
                      </a:r>
                    </a:p>
                  </a:txBody>
                  <a:tcPr/>
                </a:tc>
                <a:tc>
                  <a:txBody>
                    <a:bodyPr/>
                    <a:lstStyle/>
                    <a:p>
                      <a:endParaRPr lang="en-US" dirty="0"/>
                    </a:p>
                  </a:txBody>
                  <a:tcPr/>
                </a:tc>
                <a:tc>
                  <a:txBody>
                    <a:bodyPr/>
                    <a:lstStyle/>
                    <a:p>
                      <a:r>
                        <a:rPr lang="en-US" dirty="0"/>
                        <a:t>4</a:t>
                      </a:r>
                    </a:p>
                  </a:txBody>
                  <a:tcPr/>
                </a:tc>
                <a:extLst>
                  <a:ext uri="{0D108BD9-81ED-4DB2-BD59-A6C34878D82A}">
                    <a16:rowId xmlns:a16="http://schemas.microsoft.com/office/drawing/2014/main" val="4242016537"/>
                  </a:ext>
                </a:extLst>
              </a:tr>
              <a:tr h="535265">
                <a:tc>
                  <a:txBody>
                    <a:bodyPr/>
                    <a:lstStyle/>
                    <a:p>
                      <a:r>
                        <a:rPr lang="en-US" dirty="0"/>
                        <a:t>Technology</a:t>
                      </a:r>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X</a:t>
                      </a:r>
                    </a:p>
                  </a:txBody>
                  <a:tcPr/>
                </a:tc>
                <a:tc>
                  <a:txBody>
                    <a:bodyPr/>
                    <a:lstStyle/>
                    <a:p>
                      <a:r>
                        <a:rPr lang="en-US" dirty="0"/>
                        <a:t>5</a:t>
                      </a:r>
                    </a:p>
                  </a:txBody>
                  <a:tcPr/>
                </a:tc>
                <a:extLst>
                  <a:ext uri="{0D108BD9-81ED-4DB2-BD59-A6C34878D82A}">
                    <a16:rowId xmlns:a16="http://schemas.microsoft.com/office/drawing/2014/main" val="3229922013"/>
                  </a:ext>
                </a:extLst>
              </a:tr>
              <a:tr h="33060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TOTAL SCORE: 26</a:t>
                      </a:r>
                    </a:p>
                  </a:txBody>
                  <a:tcPr/>
                </a:tc>
                <a:extLst>
                  <a:ext uri="{0D108BD9-81ED-4DB2-BD59-A6C34878D82A}">
                    <a16:rowId xmlns:a16="http://schemas.microsoft.com/office/drawing/2014/main" val="4142086937"/>
                  </a:ext>
                </a:extLst>
              </a:tr>
            </a:tbl>
          </a:graphicData>
        </a:graphic>
      </p:graphicFrame>
      <p:cxnSp>
        <p:nvCxnSpPr>
          <p:cNvPr id="7" name="Straight Connector 6">
            <a:extLst>
              <a:ext uri="{FF2B5EF4-FFF2-40B4-BE49-F238E27FC236}">
                <a16:creationId xmlns:a16="http://schemas.microsoft.com/office/drawing/2014/main" id="{F2C2889E-EA31-4806-84FF-53BBCCA5CA8D}"/>
              </a:ext>
            </a:extLst>
          </p:cNvPr>
          <p:cNvCxnSpPr>
            <a:cxnSpLocks/>
          </p:cNvCxnSpPr>
          <p:nvPr/>
        </p:nvCxnSpPr>
        <p:spPr>
          <a:xfrm>
            <a:off x="160321" y="1816809"/>
            <a:ext cx="87685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FF4546-91D7-4D68-8114-C794BB967A91}"/>
              </a:ext>
            </a:extLst>
          </p:cNvPr>
          <p:cNvCxnSpPr>
            <a:cxnSpLocks/>
          </p:cNvCxnSpPr>
          <p:nvPr/>
        </p:nvCxnSpPr>
        <p:spPr>
          <a:xfrm flipH="1">
            <a:off x="150114" y="2323750"/>
            <a:ext cx="145681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82E61C-5491-4DDD-9533-ABBD68668AFD}"/>
              </a:ext>
            </a:extLst>
          </p:cNvPr>
          <p:cNvCxnSpPr>
            <a:cxnSpLocks/>
          </p:cNvCxnSpPr>
          <p:nvPr/>
        </p:nvCxnSpPr>
        <p:spPr>
          <a:xfrm>
            <a:off x="2441196" y="2323750"/>
            <a:ext cx="654144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696D08A3-EF7A-4D94-8312-88D230D61C35}"/>
              </a:ext>
            </a:extLst>
          </p:cNvPr>
          <p:cNvSpPr/>
          <p:nvPr/>
        </p:nvSpPr>
        <p:spPr>
          <a:xfrm>
            <a:off x="9487949" y="6155844"/>
            <a:ext cx="2239860" cy="630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13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F4362F-6F70-4790-9332-64535FA76E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3" name="TextBox 2">
            <a:extLst>
              <a:ext uri="{FF2B5EF4-FFF2-40B4-BE49-F238E27FC236}">
                <a16:creationId xmlns:a16="http://schemas.microsoft.com/office/drawing/2014/main" id="{A2CD1B2A-BD84-4D5F-BE09-973DC5843A34}"/>
              </a:ext>
            </a:extLst>
          </p:cNvPr>
          <p:cNvSpPr txBox="1"/>
          <p:nvPr/>
        </p:nvSpPr>
        <p:spPr>
          <a:xfrm>
            <a:off x="765908" y="382954"/>
            <a:ext cx="7620000" cy="677108"/>
          </a:xfrm>
          <a:prstGeom prst="rect">
            <a:avLst/>
          </a:prstGeom>
          <a:noFill/>
        </p:spPr>
        <p:txBody>
          <a:bodyPr wrap="square" rtlCol="0">
            <a:spAutoFit/>
          </a:bodyPr>
          <a:lstStyle/>
          <a:p>
            <a:r>
              <a:rPr lang="en-US" sz="2400" dirty="0">
                <a:solidFill>
                  <a:schemeClr val="accent1"/>
                </a:solidFill>
                <a:latin typeface="Inter-Regular"/>
                <a:ea typeface="Inter-Regular"/>
                <a:cs typeface="Inter-Regular"/>
                <a:sym typeface="Inter-Regular"/>
              </a:rPr>
              <a:t>Questions</a:t>
            </a:r>
            <a:r>
              <a:rPr lang="en-US" sz="2400" dirty="0">
                <a:solidFill>
                  <a:schemeClr val="accent1"/>
                </a:solidFill>
                <a:latin typeface="Inter-Regular"/>
                <a:ea typeface="Inter-Regular"/>
                <a:cs typeface="Inter-Regular"/>
              </a:rPr>
              <a:t> that assessment activities answer: </a:t>
            </a:r>
          </a:p>
          <a:p>
            <a:endParaRPr lang="en-US" dirty="0"/>
          </a:p>
        </p:txBody>
      </p:sp>
      <p:sp>
        <p:nvSpPr>
          <p:cNvPr id="7" name="TextBox 6">
            <a:extLst>
              <a:ext uri="{FF2B5EF4-FFF2-40B4-BE49-F238E27FC236}">
                <a16:creationId xmlns:a16="http://schemas.microsoft.com/office/drawing/2014/main" id="{B33A12E1-D4DE-45AA-88B4-1883D6CF43E1}"/>
              </a:ext>
            </a:extLst>
          </p:cNvPr>
          <p:cNvSpPr txBox="1"/>
          <p:nvPr/>
        </p:nvSpPr>
        <p:spPr>
          <a:xfrm>
            <a:off x="765907" y="1111812"/>
            <a:ext cx="7956061" cy="3631763"/>
          </a:xfrm>
          <a:prstGeom prst="rect">
            <a:avLst/>
          </a:prstGeom>
          <a:noFill/>
        </p:spPr>
        <p:txBody>
          <a:bodyPr wrap="square">
            <a:spAutoFit/>
          </a:bodyPr>
          <a:lstStyle/>
          <a:p>
            <a:r>
              <a:rPr lang="en-US" dirty="0"/>
              <a:t>	</a:t>
            </a:r>
            <a:r>
              <a:rPr lang="en-US" sz="1800" dirty="0"/>
              <a:t>What skills and competencies are at stake? What do you want your 	students to do at 	the end of the activity, course, program, or upon 	graduation from the institution? </a:t>
            </a:r>
          </a:p>
          <a:p>
            <a:endParaRPr lang="en-US" sz="1800" dirty="0"/>
          </a:p>
          <a:p>
            <a:r>
              <a:rPr lang="en-US" sz="1800" dirty="0"/>
              <a:t>	What assignments link students’ classroom experience to the 	outside world in your discipline?</a:t>
            </a:r>
          </a:p>
          <a:p>
            <a:endParaRPr lang="en-US" sz="1800" dirty="0"/>
          </a:p>
          <a:p>
            <a:r>
              <a:rPr lang="en-US" sz="1800" dirty="0"/>
              <a:t>	What are students able to do with what they have learned? </a:t>
            </a:r>
          </a:p>
          <a:p>
            <a:endParaRPr lang="en-US" sz="1800" dirty="0"/>
          </a:p>
          <a:p>
            <a:r>
              <a:rPr lang="en-US" sz="1800" dirty="0"/>
              <a:t>	What problems can they solve? </a:t>
            </a:r>
          </a:p>
          <a:p>
            <a:endParaRPr lang="en-US" sz="1800" dirty="0"/>
          </a:p>
          <a:p>
            <a:r>
              <a:rPr lang="en-US" sz="1800" dirty="0"/>
              <a:t>	How do students benefit from learning? </a:t>
            </a:r>
          </a:p>
          <a:p>
            <a:endParaRPr lang="en-US" dirty="0"/>
          </a:p>
        </p:txBody>
      </p:sp>
    </p:spTree>
    <p:extLst>
      <p:ext uri="{BB962C8B-B14F-4D97-AF65-F5344CB8AC3E}">
        <p14:creationId xmlns:p14="http://schemas.microsoft.com/office/powerpoint/2010/main" val="51597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4"/>
          <p:cNvSpPr txBox="1">
            <a:spLocks noGrp="1"/>
          </p:cNvSpPr>
          <p:nvPr>
            <p:ph type="ctrTitle" idx="4294967295"/>
          </p:nvPr>
        </p:nvSpPr>
        <p:spPr>
          <a:xfrm>
            <a:off x="1037875" y="329099"/>
            <a:ext cx="5889600" cy="969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Activity</a:t>
            </a:r>
            <a:endParaRPr dirty="0"/>
          </a:p>
        </p:txBody>
      </p:sp>
      <p:sp>
        <p:nvSpPr>
          <p:cNvPr id="73" name="Google Shape;73;p14"/>
          <p:cNvSpPr txBox="1">
            <a:spLocks noGrp="1"/>
          </p:cNvSpPr>
          <p:nvPr>
            <p:ph type="subTitle" idx="4294967295"/>
          </p:nvPr>
        </p:nvSpPr>
        <p:spPr>
          <a:xfrm>
            <a:off x="1037875" y="1338279"/>
            <a:ext cx="5889600" cy="2185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200" dirty="0">
                <a:solidFill>
                  <a:schemeClr val="accent2"/>
                </a:solidFill>
              </a:rPr>
              <a:t>Please develop statements of what students in your discipline are going to do. </a:t>
            </a:r>
          </a:p>
          <a:p>
            <a:pPr marL="0" lvl="0" indent="0" algn="l" rtl="0">
              <a:spcBef>
                <a:spcPts val="600"/>
              </a:spcBef>
              <a:spcAft>
                <a:spcPts val="0"/>
              </a:spcAft>
              <a:buNone/>
            </a:pPr>
            <a:r>
              <a:rPr lang="en-US" sz="1200" dirty="0">
                <a:solidFill>
                  <a:schemeClr val="accent2"/>
                </a:solidFill>
              </a:rPr>
              <a:t>Align those statements in a form of a rubric with program and institutional student learning outcomes.</a:t>
            </a:r>
          </a:p>
          <a:p>
            <a:pPr marL="0" lvl="0" indent="0" algn="l" rtl="0">
              <a:spcBef>
                <a:spcPts val="600"/>
              </a:spcBef>
              <a:spcAft>
                <a:spcPts val="0"/>
              </a:spcAft>
              <a:buNone/>
            </a:pPr>
            <a:endParaRPr lang="en-US" sz="1200" dirty="0">
              <a:solidFill>
                <a:schemeClr val="accent2"/>
              </a:solidFill>
            </a:endParaRPr>
          </a:p>
          <a:p>
            <a:pPr marL="228600" lvl="0" indent="-228600" algn="l" rtl="0">
              <a:spcBef>
                <a:spcPts val="600"/>
              </a:spcBef>
              <a:spcAft>
                <a:spcPts val="0"/>
              </a:spcAft>
              <a:buFont typeface="+mj-lt"/>
              <a:buAutoNum type="arabicPeriod"/>
            </a:pPr>
            <a:r>
              <a:rPr lang="en-US" sz="1200" dirty="0">
                <a:solidFill>
                  <a:schemeClr val="accent2"/>
                </a:solidFill>
              </a:rPr>
              <a:t>Course level student learning outcome – specific to a course in your discipline. Answers the question about what you want students in your course to be able to do at the end of the course. </a:t>
            </a:r>
          </a:p>
          <a:p>
            <a:pPr marL="228600" lvl="0" indent="-228600" algn="l" rtl="0">
              <a:spcBef>
                <a:spcPts val="600"/>
              </a:spcBef>
              <a:spcAft>
                <a:spcPts val="0"/>
              </a:spcAft>
              <a:buFont typeface="+mj-lt"/>
              <a:buAutoNum type="arabicPeriod"/>
            </a:pPr>
            <a:r>
              <a:rPr lang="en-US" sz="1200" dirty="0">
                <a:solidFill>
                  <a:schemeClr val="accent2"/>
                </a:solidFill>
              </a:rPr>
              <a:t>Program level student learning outcome – specific to the program. Answers the question about what students in the program are going to be able to do as a result of instruction in a program, a series of courses. </a:t>
            </a:r>
          </a:p>
          <a:p>
            <a:pPr marL="228600" lvl="0" indent="-228600" algn="l" rtl="0">
              <a:spcBef>
                <a:spcPts val="600"/>
              </a:spcBef>
              <a:spcAft>
                <a:spcPts val="0"/>
              </a:spcAft>
              <a:buFont typeface="+mj-lt"/>
              <a:buAutoNum type="arabicPeriod"/>
            </a:pPr>
            <a:r>
              <a:rPr lang="en-US" sz="1200" dirty="0">
                <a:solidFill>
                  <a:schemeClr val="accent2"/>
                </a:solidFill>
              </a:rPr>
              <a:t>Institutional level student learning outcome – specific to the institution. Answers the question about what students are going to be able to do as a result of instruction they have received in the institution. </a:t>
            </a:r>
          </a:p>
          <a:p>
            <a:pPr marL="0" lvl="0" indent="0" algn="l" rtl="0">
              <a:spcBef>
                <a:spcPts val="600"/>
              </a:spcBef>
              <a:spcAft>
                <a:spcPts val="0"/>
              </a:spcAft>
              <a:buNone/>
            </a:pPr>
            <a:endParaRPr lang="en-US" sz="1200" b="1" dirty="0">
              <a:solidFill>
                <a:schemeClr val="accent2"/>
              </a:solidFill>
            </a:endParaRPr>
          </a:p>
          <a:p>
            <a:pPr marL="0" lvl="0" indent="0" algn="l" rtl="0">
              <a:spcBef>
                <a:spcPts val="600"/>
              </a:spcBef>
              <a:spcAft>
                <a:spcPts val="0"/>
              </a:spcAft>
              <a:buNone/>
            </a:pPr>
            <a:endParaRPr sz="1200" b="1" dirty="0"/>
          </a:p>
        </p:txBody>
      </p:sp>
      <p:sp>
        <p:nvSpPr>
          <p:cNvPr id="74" name="Google Shape;74;p14"/>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172758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4"/>
          <p:cNvSpPr txBox="1">
            <a:spLocks noGrp="1"/>
          </p:cNvSpPr>
          <p:nvPr>
            <p:ph type="ctrTitle" idx="4294967295"/>
          </p:nvPr>
        </p:nvSpPr>
        <p:spPr>
          <a:xfrm>
            <a:off x="1037875" y="974563"/>
            <a:ext cx="5889600" cy="969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Resources</a:t>
            </a:r>
            <a:endParaRPr dirty="0"/>
          </a:p>
        </p:txBody>
      </p:sp>
      <p:sp>
        <p:nvSpPr>
          <p:cNvPr id="73" name="Google Shape;73;p14"/>
          <p:cNvSpPr txBox="1">
            <a:spLocks noGrp="1"/>
          </p:cNvSpPr>
          <p:nvPr>
            <p:ph type="subTitle" idx="4294967295"/>
          </p:nvPr>
        </p:nvSpPr>
        <p:spPr>
          <a:xfrm>
            <a:off x="1037875" y="1983735"/>
            <a:ext cx="5889600" cy="2185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200" b="1" dirty="0">
                <a:solidFill>
                  <a:schemeClr val="accent2"/>
                </a:solidFill>
                <a:hlinkClick r:id="rId3"/>
              </a:rPr>
              <a:t>Comprehensive Learner Record (CLR)</a:t>
            </a:r>
            <a:endParaRPr lang="en-US" sz="1200" b="1" dirty="0">
              <a:solidFill>
                <a:schemeClr val="accent2"/>
              </a:solidFill>
            </a:endParaRPr>
          </a:p>
          <a:p>
            <a:pPr marL="0" lvl="0" indent="0" algn="l" rtl="0">
              <a:spcBef>
                <a:spcPts val="600"/>
              </a:spcBef>
              <a:spcAft>
                <a:spcPts val="0"/>
              </a:spcAft>
              <a:buNone/>
            </a:pPr>
            <a:r>
              <a:rPr lang="en-US" sz="1200" b="1" dirty="0"/>
              <a:t>“Communicating effectively about student learning remains a challenge. Colleges and universities must more clearly and persuasively communicate relevant, timely, and contextualized information on their impact on students and value to society.” (2018). </a:t>
            </a:r>
          </a:p>
          <a:p>
            <a:pPr marL="0" lvl="0" indent="0" algn="l" rtl="0">
              <a:spcBef>
                <a:spcPts val="600"/>
              </a:spcBef>
              <a:spcAft>
                <a:spcPts val="0"/>
              </a:spcAft>
              <a:buNone/>
            </a:pPr>
            <a:r>
              <a:rPr lang="en-US" sz="1200" b="1" dirty="0">
                <a:hlinkClick r:id="rId4"/>
              </a:rPr>
              <a:t>Evidence-Based Storytelling</a:t>
            </a:r>
            <a:endParaRPr lang="en-US" sz="1200" b="1" dirty="0"/>
          </a:p>
          <a:p>
            <a:pPr marL="0" lvl="0" indent="0" algn="l" rtl="0">
              <a:spcBef>
                <a:spcPts val="600"/>
              </a:spcBef>
              <a:spcAft>
                <a:spcPts val="0"/>
              </a:spcAft>
              <a:buNone/>
            </a:pPr>
            <a:r>
              <a:rPr lang="en-US" sz="1200" b="1" dirty="0"/>
              <a:t>Jankowski, N. (2021, January). Evidence-based storytelling in assessment. (Occasional Paper No. 50). Urbana, IL: University of Illinois and Indiana University, National Institute for Learning Outcomes Assessment.</a:t>
            </a:r>
            <a:endParaRPr sz="1200" b="1" dirty="0"/>
          </a:p>
        </p:txBody>
      </p:sp>
      <p:sp>
        <p:nvSpPr>
          <p:cNvPr id="74" name="Google Shape;74;p14"/>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3183877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4"/>
          <p:cNvSpPr txBox="1">
            <a:spLocks noGrp="1"/>
          </p:cNvSpPr>
          <p:nvPr>
            <p:ph type="ctrTitle" idx="4294967295"/>
          </p:nvPr>
        </p:nvSpPr>
        <p:spPr>
          <a:xfrm>
            <a:off x="1037875" y="974563"/>
            <a:ext cx="5889600" cy="969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Questions, comments … </a:t>
            </a:r>
            <a:endParaRPr dirty="0"/>
          </a:p>
        </p:txBody>
      </p:sp>
      <p:sp>
        <p:nvSpPr>
          <p:cNvPr id="73" name="Google Shape;73;p14"/>
          <p:cNvSpPr txBox="1">
            <a:spLocks noGrp="1"/>
          </p:cNvSpPr>
          <p:nvPr>
            <p:ph type="subTitle" idx="4294967295"/>
          </p:nvPr>
        </p:nvSpPr>
        <p:spPr>
          <a:xfrm>
            <a:off x="1037875" y="1983735"/>
            <a:ext cx="5889600" cy="2185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200" b="1" dirty="0">
                <a:solidFill>
                  <a:schemeClr val="accent2"/>
                </a:solidFill>
                <a:hlinkClick r:id="rId3"/>
              </a:rPr>
              <a:t>janio_Jarek@sac.edu</a:t>
            </a:r>
            <a:endParaRPr lang="en-US" sz="1200" b="1" dirty="0">
              <a:solidFill>
                <a:schemeClr val="accent2"/>
              </a:solidFill>
            </a:endParaRPr>
          </a:p>
          <a:p>
            <a:pPr marL="0" lvl="0" indent="0" algn="l" rtl="0">
              <a:spcBef>
                <a:spcPts val="600"/>
              </a:spcBef>
              <a:spcAft>
                <a:spcPts val="0"/>
              </a:spcAft>
              <a:buNone/>
            </a:pPr>
            <a:endParaRPr sz="1200" b="1" dirty="0"/>
          </a:p>
        </p:txBody>
      </p:sp>
      <p:sp>
        <p:nvSpPr>
          <p:cNvPr id="74" name="Google Shape;74;p14"/>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312114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1037875" y="2066800"/>
            <a:ext cx="7068300" cy="61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Equitable Assessment</a:t>
            </a:r>
            <a:endParaRPr dirty="0"/>
          </a:p>
        </p:txBody>
      </p:sp>
      <p:sp>
        <p:nvSpPr>
          <p:cNvPr id="7" name="TextBox 6">
            <a:extLst>
              <a:ext uri="{FF2B5EF4-FFF2-40B4-BE49-F238E27FC236}">
                <a16:creationId xmlns:a16="http://schemas.microsoft.com/office/drawing/2014/main" id="{8DDFF87F-9555-4F0C-B8C2-ED9DEB7CDF79}"/>
              </a:ext>
            </a:extLst>
          </p:cNvPr>
          <p:cNvSpPr txBox="1"/>
          <p:nvPr/>
        </p:nvSpPr>
        <p:spPr>
          <a:xfrm>
            <a:off x="980830" y="3045990"/>
            <a:ext cx="7217507" cy="523220"/>
          </a:xfrm>
          <a:prstGeom prst="rect">
            <a:avLst/>
          </a:prstGeom>
          <a:noFill/>
        </p:spPr>
        <p:txBody>
          <a:bodyPr wrap="square">
            <a:spAutoFit/>
          </a:bodyPr>
          <a:lstStyle/>
          <a:p>
            <a:r>
              <a:rPr lang="en-US" dirty="0">
                <a:solidFill>
                  <a:schemeClr val="bg1"/>
                </a:solidFill>
              </a:rPr>
              <a:t>Equitable assessment means that students are assessed using methods and procedures most appropriate to them (Suskie, 2000).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1037875" y="836000"/>
            <a:ext cx="7068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Definitions</a:t>
            </a:r>
            <a:endParaRPr dirty="0"/>
          </a:p>
        </p:txBody>
      </p:sp>
      <p:sp>
        <p:nvSpPr>
          <p:cNvPr id="63" name="Google Shape;63;p13"/>
          <p:cNvSpPr txBox="1">
            <a:spLocks noGrp="1"/>
          </p:cNvSpPr>
          <p:nvPr>
            <p:ph type="body" idx="2"/>
          </p:nvPr>
        </p:nvSpPr>
        <p:spPr>
          <a:xfrm>
            <a:off x="4803623" y="1353950"/>
            <a:ext cx="3302400" cy="3155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200" b="1" dirty="0"/>
              <a:t>Student learning outcomes (SLOs) are the specific observable or measurable results that are expected subsequent to a learning experience. These outcomes may involve knowledge (cognitive), skills (behavioral), or attitudes (affective) that provide evidence that learning has occurred as a result of a specified course, program activity, or process. An SLO refers to an overarching outcome for a course, program, degree or certificate, or student services area (such as the library).</a:t>
            </a:r>
          </a:p>
          <a:p>
            <a:pPr marL="0" lvl="0" indent="0" algn="l" rtl="0">
              <a:spcBef>
                <a:spcPts val="600"/>
              </a:spcBef>
              <a:spcAft>
                <a:spcPts val="0"/>
              </a:spcAft>
              <a:buNone/>
            </a:pPr>
            <a:r>
              <a:rPr lang="en-US" sz="1200" b="1" dirty="0">
                <a:hlinkClick r:id="rId3"/>
              </a:rPr>
              <a:t>ASCCC Guiding Principles for SLO Assessment (2010)</a:t>
            </a:r>
            <a:endParaRPr sz="1200" b="1" dirty="0"/>
          </a:p>
        </p:txBody>
      </p:sp>
      <p:sp>
        <p:nvSpPr>
          <p:cNvPr id="64" name="Google Shape;64;p13"/>
          <p:cNvSpPr txBox="1">
            <a:spLocks noGrp="1"/>
          </p:cNvSpPr>
          <p:nvPr>
            <p:ph type="body" idx="1"/>
          </p:nvPr>
        </p:nvSpPr>
        <p:spPr>
          <a:xfrm>
            <a:off x="1037825" y="1353950"/>
            <a:ext cx="3302400" cy="31554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US" sz="1200" b="1" dirty="0"/>
              <a:t>Student learning outcome (SLO) assessment refers to the use of information about student learning to better understand and help improve language teaching, materials, or curricula. The process is to meet accreditation requirements and involves (a) stating student learning outcomes (</a:t>
            </a:r>
            <a:r>
              <a:rPr lang="en-US" sz="1200" b="1" dirty="0" err="1"/>
              <a:t>i.e</a:t>
            </a:r>
            <a:r>
              <a:rPr lang="en-US" sz="1200" b="1" dirty="0"/>
              <a:t>, knowledge, skills, and dispositions); (b) collecting information on student achievement; and (c) using that information toward improvement of educational delivery.</a:t>
            </a:r>
          </a:p>
          <a:p>
            <a:pPr marL="0" lvl="0" indent="0" algn="l" rtl="0">
              <a:spcBef>
                <a:spcPts val="600"/>
              </a:spcBef>
              <a:spcAft>
                <a:spcPts val="0"/>
              </a:spcAft>
              <a:buClr>
                <a:schemeClr val="dk1"/>
              </a:buClr>
              <a:buSzPts val="1100"/>
              <a:buFont typeface="Arial"/>
              <a:buNone/>
            </a:pPr>
            <a:r>
              <a:rPr lang="en-US" sz="1200" b="1" dirty="0">
                <a:hlinkClick r:id="rId4"/>
              </a:rPr>
              <a:t>Georgetown University</a:t>
            </a:r>
            <a:endParaRPr dirty="0"/>
          </a:p>
        </p:txBody>
      </p:sp>
      <p:sp>
        <p:nvSpPr>
          <p:cNvPr id="66" name="Google Shape;66;p13"/>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4"/>
          <p:cNvSpPr txBox="1">
            <a:spLocks noGrp="1"/>
          </p:cNvSpPr>
          <p:nvPr>
            <p:ph type="ctrTitle" idx="4294967295"/>
          </p:nvPr>
        </p:nvSpPr>
        <p:spPr>
          <a:xfrm>
            <a:off x="1037875" y="974563"/>
            <a:ext cx="5889600" cy="969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Direct vs. Indirect Assessment</a:t>
            </a:r>
            <a:endParaRPr dirty="0"/>
          </a:p>
        </p:txBody>
      </p:sp>
      <p:sp>
        <p:nvSpPr>
          <p:cNvPr id="74" name="Google Shape;74;p14"/>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 name="TextBox 1">
            <a:extLst>
              <a:ext uri="{FF2B5EF4-FFF2-40B4-BE49-F238E27FC236}">
                <a16:creationId xmlns:a16="http://schemas.microsoft.com/office/drawing/2014/main" id="{32AB9444-A8CF-45D6-9FC4-6987F8F39741}"/>
              </a:ext>
            </a:extLst>
          </p:cNvPr>
          <p:cNvSpPr txBox="1"/>
          <p:nvPr/>
        </p:nvSpPr>
        <p:spPr>
          <a:xfrm>
            <a:off x="1037875" y="2430585"/>
            <a:ext cx="5011233" cy="1384995"/>
          </a:xfrm>
          <a:prstGeom prst="rect">
            <a:avLst/>
          </a:prstGeom>
          <a:noFill/>
        </p:spPr>
        <p:txBody>
          <a:bodyPr wrap="square" rtlCol="0">
            <a:spAutoFit/>
          </a:bodyPr>
          <a:lstStyle/>
          <a:p>
            <a:r>
              <a:rPr lang="en-US" dirty="0"/>
              <a:t> “All that exists, exists in some amount and can be measured.” Edward Thorndike </a:t>
            </a:r>
          </a:p>
          <a:p>
            <a:pPr algn="r"/>
            <a:r>
              <a:rPr lang="en-US" dirty="0">
                <a:hlinkClick r:id="rId3"/>
              </a:rPr>
              <a:t>Puzzle Box</a:t>
            </a:r>
            <a:endParaRPr lang="en-US" dirty="0"/>
          </a:p>
          <a:p>
            <a:pPr algn="r"/>
            <a:endParaRPr lang="en-US" dirty="0"/>
          </a:p>
          <a:p>
            <a:r>
              <a:rPr lang="en-US" dirty="0"/>
              <a:t>Education is a social function</a:t>
            </a:r>
          </a:p>
          <a:p>
            <a:r>
              <a:rPr lang="en-US" dirty="0"/>
              <a:t>John Dewey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1037875" y="836000"/>
            <a:ext cx="7068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Direct assessment</a:t>
            </a:r>
            <a:endParaRPr dirty="0"/>
          </a:p>
        </p:txBody>
      </p:sp>
      <p:sp>
        <p:nvSpPr>
          <p:cNvPr id="92" name="Google Shape;92;p17"/>
          <p:cNvSpPr txBox="1">
            <a:spLocks noGrp="1"/>
          </p:cNvSpPr>
          <p:nvPr>
            <p:ph type="body" idx="1"/>
          </p:nvPr>
        </p:nvSpPr>
        <p:spPr>
          <a:xfrm>
            <a:off x="1037875" y="1353948"/>
            <a:ext cx="7068300" cy="3033900"/>
          </a:xfrm>
          <a:prstGeom prst="rect">
            <a:avLst/>
          </a:prstGeom>
        </p:spPr>
        <p:txBody>
          <a:bodyPr spcFirstLastPara="1" wrap="square" lIns="0" tIns="0" rIns="0" bIns="0" anchor="t" anchorCtr="0">
            <a:noAutofit/>
          </a:bodyPr>
          <a:lstStyle/>
          <a:p>
            <a:pPr marL="76200" lvl="0" indent="0" algn="l" rtl="0">
              <a:spcBef>
                <a:spcPts val="600"/>
              </a:spcBef>
              <a:spcAft>
                <a:spcPts val="0"/>
              </a:spcAft>
              <a:buSzPts val="2400"/>
              <a:buNone/>
            </a:pPr>
            <a:r>
              <a:rPr lang="en-US" sz="1800" dirty="0"/>
              <a:t>Direct measures are those that measure student learning by assessing actual samples of student work. Examples include: exams/tests, papers, projects, presentations, portfolios, performances, etc. Because direct measures capture what students can actually do, they are considered best for measuring levels of achievement of student learning on specific outcomes.</a:t>
            </a:r>
          </a:p>
          <a:p>
            <a:pPr marL="533400" lvl="1" indent="0" algn="r">
              <a:spcBef>
                <a:spcPts val="600"/>
              </a:spcBef>
              <a:buNone/>
            </a:pPr>
            <a:r>
              <a:rPr lang="en-US" sz="1800" dirty="0"/>
              <a:t>Southern Methodist University</a:t>
            </a:r>
            <a:endParaRPr sz="1800" dirty="0"/>
          </a:p>
        </p:txBody>
      </p:sp>
      <p:sp>
        <p:nvSpPr>
          <p:cNvPr id="93" name="Google Shape;93;p17"/>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1037875" y="836000"/>
            <a:ext cx="7068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Indirect assessment</a:t>
            </a:r>
            <a:endParaRPr dirty="0"/>
          </a:p>
        </p:txBody>
      </p:sp>
      <p:sp>
        <p:nvSpPr>
          <p:cNvPr id="92" name="Google Shape;92;p17"/>
          <p:cNvSpPr txBox="1">
            <a:spLocks noGrp="1"/>
          </p:cNvSpPr>
          <p:nvPr>
            <p:ph type="body" idx="1"/>
          </p:nvPr>
        </p:nvSpPr>
        <p:spPr>
          <a:xfrm>
            <a:off x="1037875" y="1353948"/>
            <a:ext cx="7068300" cy="3033900"/>
          </a:xfrm>
          <a:prstGeom prst="rect">
            <a:avLst/>
          </a:prstGeom>
        </p:spPr>
        <p:txBody>
          <a:bodyPr spcFirstLastPara="1" wrap="square" lIns="0" tIns="0" rIns="0" bIns="0" anchor="t" anchorCtr="0">
            <a:noAutofit/>
          </a:bodyPr>
          <a:lstStyle/>
          <a:p>
            <a:pPr marL="76200" lvl="0" indent="0" algn="l" rtl="0">
              <a:spcBef>
                <a:spcPts val="600"/>
              </a:spcBef>
              <a:spcAft>
                <a:spcPts val="0"/>
              </a:spcAft>
              <a:buSzPts val="2400"/>
              <a:buNone/>
            </a:pPr>
            <a:r>
              <a:rPr lang="en-US" sz="1800" dirty="0"/>
              <a:t>Indirect assessment is gathering information through means other than looking at actual samples of student work. These include surveys, exit interviews, and focus groups. </a:t>
            </a:r>
          </a:p>
          <a:p>
            <a:pPr marL="76200" lvl="0" indent="0" algn="r" rtl="0">
              <a:spcBef>
                <a:spcPts val="600"/>
              </a:spcBef>
              <a:spcAft>
                <a:spcPts val="0"/>
              </a:spcAft>
              <a:buSzPts val="2400"/>
              <a:buNone/>
            </a:pPr>
            <a:r>
              <a:rPr lang="en-US" sz="1800" dirty="0"/>
              <a:t>Skidmore College</a:t>
            </a:r>
            <a:endParaRPr sz="1800" dirty="0"/>
          </a:p>
        </p:txBody>
      </p:sp>
      <p:sp>
        <p:nvSpPr>
          <p:cNvPr id="93" name="Google Shape;93;p17"/>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294667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49D4-8593-40CD-B00C-023A5E816488}"/>
              </a:ext>
            </a:extLst>
          </p:cNvPr>
          <p:cNvSpPr>
            <a:spLocks noGrp="1"/>
          </p:cNvSpPr>
          <p:nvPr>
            <p:ph type="title"/>
          </p:nvPr>
        </p:nvSpPr>
        <p:spPr/>
        <p:txBody>
          <a:bodyPr/>
          <a:lstStyle/>
          <a:p>
            <a:r>
              <a:rPr lang="en-US" dirty="0"/>
              <a:t>What’s wrong with grades? </a:t>
            </a:r>
          </a:p>
        </p:txBody>
      </p:sp>
      <p:sp>
        <p:nvSpPr>
          <p:cNvPr id="3" name="Text Placeholder 2">
            <a:extLst>
              <a:ext uri="{FF2B5EF4-FFF2-40B4-BE49-F238E27FC236}">
                <a16:creationId xmlns:a16="http://schemas.microsoft.com/office/drawing/2014/main" id="{5431D811-D528-4FD9-8073-AFCFEAAB9938}"/>
              </a:ext>
            </a:extLst>
          </p:cNvPr>
          <p:cNvSpPr>
            <a:spLocks noGrp="1"/>
          </p:cNvSpPr>
          <p:nvPr>
            <p:ph type="body" idx="1"/>
          </p:nvPr>
        </p:nvSpPr>
        <p:spPr/>
        <p:txBody>
          <a:bodyPr/>
          <a:lstStyle/>
          <a:p>
            <a:pPr marL="76200" indent="0" algn="l">
              <a:buNone/>
            </a:pPr>
            <a:r>
              <a:rPr lang="en-US" sz="2000" b="0" i="0" dirty="0">
                <a:solidFill>
                  <a:srgbClr val="212529"/>
                </a:solidFill>
                <a:effectLst/>
                <a:latin typeface="Source Sans Pro" panose="020B0503030403020204" pitchFamily="34" charset="0"/>
              </a:rPr>
              <a:t>grades are an indirect measurement of any one course learning outcome because: </a:t>
            </a:r>
          </a:p>
          <a:p>
            <a:pPr algn="l">
              <a:buFont typeface="Arial" panose="020B0604020202020204" pitchFamily="34" charset="0"/>
              <a:buChar char="•"/>
            </a:pPr>
            <a:r>
              <a:rPr lang="en-US" sz="2000" b="0" i="0" dirty="0">
                <a:solidFill>
                  <a:srgbClr val="212529"/>
                </a:solidFill>
                <a:effectLst/>
                <a:latin typeface="Source Sans Pro" panose="020B0503030403020204" pitchFamily="34" charset="0"/>
              </a:rPr>
              <a:t>They represent a combination of course learning outcomes;  performance on these outcomes are averaged out in a final grade</a:t>
            </a:r>
          </a:p>
          <a:p>
            <a:pPr algn="l">
              <a:buFont typeface="Arial" panose="020B0604020202020204" pitchFamily="34" charset="0"/>
              <a:buChar char="•"/>
            </a:pPr>
            <a:r>
              <a:rPr lang="en-US" sz="2000" b="0" i="0" dirty="0">
                <a:solidFill>
                  <a:srgbClr val="212529"/>
                </a:solidFill>
                <a:effectLst/>
                <a:latin typeface="Source Sans Pro" panose="020B0503030403020204" pitchFamily="34" charset="0"/>
              </a:rPr>
              <a:t>They frequently include corrections not related to learning outcomes, such as extra credit or penalties for unexcused absences.</a:t>
            </a:r>
          </a:p>
          <a:p>
            <a:pPr algn="r">
              <a:buFont typeface="Arial" panose="020B0604020202020204" pitchFamily="34" charset="0"/>
              <a:buChar char="•"/>
            </a:pPr>
            <a:r>
              <a:rPr lang="en-US" sz="2000" dirty="0">
                <a:solidFill>
                  <a:srgbClr val="212529"/>
                </a:solidFill>
                <a:latin typeface="Source Sans Pro" panose="020B0503030403020204" pitchFamily="34" charset="0"/>
              </a:rPr>
              <a:t>DePaul Teaching Commons</a:t>
            </a:r>
            <a:endParaRPr lang="en-US" sz="2000" b="0" i="0" dirty="0">
              <a:solidFill>
                <a:srgbClr val="212529"/>
              </a:solidFill>
              <a:effectLst/>
              <a:latin typeface="Source Sans Pro" panose="020B0503030403020204" pitchFamily="34" charset="0"/>
            </a:endParaRPr>
          </a:p>
          <a:p>
            <a:endParaRPr lang="en-US" dirty="0"/>
          </a:p>
        </p:txBody>
      </p:sp>
      <p:sp>
        <p:nvSpPr>
          <p:cNvPr id="4" name="Slide Number Placeholder 3">
            <a:extLst>
              <a:ext uri="{FF2B5EF4-FFF2-40B4-BE49-F238E27FC236}">
                <a16:creationId xmlns:a16="http://schemas.microsoft.com/office/drawing/2014/main" id="{A125CDB4-B879-4D2E-9634-340B40B81B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84156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ctrTitle" idx="4294967295"/>
          </p:nvPr>
        </p:nvSpPr>
        <p:spPr>
          <a:xfrm>
            <a:off x="1037875" y="946275"/>
            <a:ext cx="4671600" cy="1902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800" dirty="0">
                <a:solidFill>
                  <a:schemeClr val="lt1"/>
                </a:solidFill>
              </a:rPr>
              <a:t>Rubrics</a:t>
            </a:r>
            <a:endParaRPr sz="6800" dirty="0">
              <a:solidFill>
                <a:schemeClr val="lt1"/>
              </a:solidFill>
            </a:endParaRPr>
          </a:p>
        </p:txBody>
      </p:sp>
      <p:sp>
        <p:nvSpPr>
          <p:cNvPr id="99" name="Google Shape;99;p18"/>
          <p:cNvSpPr txBox="1">
            <a:spLocks noGrp="1"/>
          </p:cNvSpPr>
          <p:nvPr>
            <p:ph type="subTitle" idx="4294967295"/>
          </p:nvPr>
        </p:nvSpPr>
        <p:spPr>
          <a:xfrm>
            <a:off x="1037875" y="2831025"/>
            <a:ext cx="4671600" cy="1366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2000" dirty="0">
                <a:solidFill>
                  <a:schemeClr val="bg1">
                    <a:lumMod val="95000"/>
                  </a:schemeClr>
                </a:solidFill>
              </a:rPr>
              <a:t>A rubric is a learning and assessment tool that articulates the expectations for assignments and performance tasks by listing criteria, and for each criteria, describing levels of quality</a:t>
            </a:r>
          </a:p>
          <a:p>
            <a:pPr marL="0" lvl="0" indent="0" algn="r" rtl="0">
              <a:spcBef>
                <a:spcPts val="600"/>
              </a:spcBef>
              <a:spcAft>
                <a:spcPts val="0"/>
              </a:spcAft>
              <a:buNone/>
            </a:pPr>
            <a:r>
              <a:rPr lang="en-US" sz="2000" dirty="0">
                <a:solidFill>
                  <a:schemeClr val="bg1">
                    <a:lumMod val="95000"/>
                  </a:schemeClr>
                </a:solidFill>
              </a:rPr>
              <a:t>UC Berkeley </a:t>
            </a:r>
            <a:endParaRPr sz="2000" dirty="0">
              <a:solidFill>
                <a:schemeClr val="bg1">
                  <a:lumMod val="95000"/>
                </a:schemeClr>
              </a:solidFill>
            </a:endParaRPr>
          </a:p>
        </p:txBody>
      </p:sp>
      <p:sp>
        <p:nvSpPr>
          <p:cNvPr id="113" name="Google Shape;113;p18"/>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8</a:t>
            </a:fld>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49D4-8593-40CD-B00C-023A5E816488}"/>
              </a:ext>
            </a:extLst>
          </p:cNvPr>
          <p:cNvSpPr>
            <a:spLocks noGrp="1"/>
          </p:cNvSpPr>
          <p:nvPr>
            <p:ph type="title"/>
          </p:nvPr>
        </p:nvSpPr>
        <p:spPr/>
        <p:txBody>
          <a:bodyPr/>
          <a:lstStyle/>
          <a:p>
            <a:r>
              <a:rPr lang="en-US" dirty="0"/>
              <a:t>Grading alignment with SLO assessments</a:t>
            </a:r>
          </a:p>
        </p:txBody>
      </p:sp>
      <p:sp>
        <p:nvSpPr>
          <p:cNvPr id="3" name="Text Placeholder 2">
            <a:extLst>
              <a:ext uri="{FF2B5EF4-FFF2-40B4-BE49-F238E27FC236}">
                <a16:creationId xmlns:a16="http://schemas.microsoft.com/office/drawing/2014/main" id="{5431D811-D528-4FD9-8073-AFCFEAAB9938}"/>
              </a:ext>
            </a:extLst>
          </p:cNvPr>
          <p:cNvSpPr>
            <a:spLocks noGrp="1"/>
          </p:cNvSpPr>
          <p:nvPr>
            <p:ph type="body" idx="1"/>
          </p:nvPr>
        </p:nvSpPr>
        <p:spPr/>
        <p:txBody>
          <a:bodyPr/>
          <a:lstStyle/>
          <a:p>
            <a:r>
              <a:rPr lang="en-US" sz="2000" dirty="0"/>
              <a:t>Students direct their efforts towards what counts: if you want them to focus on SLOs, then grade them on mastery of SLOs.</a:t>
            </a:r>
          </a:p>
          <a:p>
            <a:r>
              <a:rPr lang="en-US" sz="2000" dirty="0"/>
              <a:t>Agency: Students are responsible for collecting evidence, documenting mastery and submitting a portfolio.</a:t>
            </a:r>
          </a:p>
          <a:p>
            <a:pPr algn="r"/>
            <a:r>
              <a:rPr lang="en-US" sz="1400" dirty="0"/>
              <a:t>Karen McClendon: Grades as Documentation of SLO Achievement: Constructing and Outcomes-Based Grading System</a:t>
            </a:r>
          </a:p>
          <a:p>
            <a:endParaRPr lang="en-US" dirty="0"/>
          </a:p>
        </p:txBody>
      </p:sp>
      <p:sp>
        <p:nvSpPr>
          <p:cNvPr id="4" name="Slide Number Placeholder 3">
            <a:extLst>
              <a:ext uri="{FF2B5EF4-FFF2-40B4-BE49-F238E27FC236}">
                <a16:creationId xmlns:a16="http://schemas.microsoft.com/office/drawing/2014/main" id="{A125CDB4-B879-4D2E-9634-340B40B81B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303293405"/>
      </p:ext>
    </p:extLst>
  </p:cSld>
  <p:clrMapOvr>
    <a:masterClrMapping/>
  </p:clrMapOvr>
</p:sld>
</file>

<file path=ppt/theme/theme1.xml><?xml version="1.0" encoding="utf-8"?>
<a:theme xmlns:a="http://schemas.openxmlformats.org/drawingml/2006/main" name="Joan template">
  <a:themeElements>
    <a:clrScheme name="Custom 347">
      <a:dk1>
        <a:srgbClr val="000C18"/>
      </a:dk1>
      <a:lt1>
        <a:srgbClr val="FFFFFF"/>
      </a:lt1>
      <a:dk2>
        <a:srgbClr val="85939C"/>
      </a:dk2>
      <a:lt2>
        <a:srgbClr val="E3F2F8"/>
      </a:lt2>
      <a:accent1>
        <a:srgbClr val="25A6E0"/>
      </a:accent1>
      <a:accent2>
        <a:srgbClr val="104499"/>
      </a:accent2>
      <a:accent3>
        <a:srgbClr val="94E277"/>
      </a:accent3>
      <a:accent4>
        <a:srgbClr val="4FB974"/>
      </a:accent4>
      <a:accent5>
        <a:srgbClr val="E9AB2D"/>
      </a:accent5>
      <a:accent6>
        <a:srgbClr val="D67309"/>
      </a:accent6>
      <a:hlink>
        <a:srgbClr val="10449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1245</Words>
  <Application>Microsoft Office PowerPoint</Application>
  <PresentationFormat>On-screen Show (16:9)</PresentationFormat>
  <Paragraphs>117</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Inter-Regular</vt:lpstr>
      <vt:lpstr>Arial</vt:lpstr>
      <vt:lpstr>Source Sans Pro</vt:lpstr>
      <vt:lpstr>Calibri</vt:lpstr>
      <vt:lpstr>Joan template</vt:lpstr>
      <vt:lpstr>Assessment, rubrics, and grading,  how to make it work in tandem.   Jarek Janio, Ph.D. SLO Coordinator Santa Ana College</vt:lpstr>
      <vt:lpstr>Equitable Assessment</vt:lpstr>
      <vt:lpstr>Definitions</vt:lpstr>
      <vt:lpstr>Direct vs. Indirect Assessment</vt:lpstr>
      <vt:lpstr>Direct assessment</vt:lpstr>
      <vt:lpstr>Indirect assessment</vt:lpstr>
      <vt:lpstr>What’s wrong with grades? </vt:lpstr>
      <vt:lpstr>Rubrics</vt:lpstr>
      <vt:lpstr>Grading alignment with SLO assessments</vt:lpstr>
      <vt:lpstr>Types of rubrics</vt:lpstr>
      <vt:lpstr>AAC&amp;U VALUE Rubrics</vt:lpstr>
      <vt:lpstr>PowerPoint Presentation</vt:lpstr>
      <vt:lpstr>PowerPoint Presentation</vt:lpstr>
      <vt:lpstr>PowerPoint Presentation</vt:lpstr>
      <vt:lpstr>Activity</vt:lpstr>
      <vt:lpstr>Resources</vt:lpstr>
      <vt:lpstr>Questions, comments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 J.</dc:creator>
  <cp:lastModifiedBy>Janio, Jarek</cp:lastModifiedBy>
  <cp:revision>11</cp:revision>
  <dcterms:modified xsi:type="dcterms:W3CDTF">2023-01-13T06:35:21Z</dcterms:modified>
</cp:coreProperties>
</file>